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notesMasterIdLst>
    <p:notesMasterId r:id="rId59"/>
  </p:notesMasterIdLst>
  <p:handoutMasterIdLst>
    <p:handoutMasterId r:id="rId60"/>
  </p:handoutMasterIdLst>
  <p:sldIdLst>
    <p:sldId id="484" r:id="rId2"/>
    <p:sldId id="483" r:id="rId3"/>
    <p:sldId id="593" r:id="rId4"/>
    <p:sldId id="531" r:id="rId5"/>
    <p:sldId id="572" r:id="rId6"/>
    <p:sldId id="527" r:id="rId7"/>
    <p:sldId id="530" r:id="rId8"/>
    <p:sldId id="529" r:id="rId9"/>
    <p:sldId id="528" r:id="rId10"/>
    <p:sldId id="584" r:id="rId11"/>
    <p:sldId id="534" r:id="rId12"/>
    <p:sldId id="532" r:id="rId13"/>
    <p:sldId id="536" r:id="rId14"/>
    <p:sldId id="545" r:id="rId15"/>
    <p:sldId id="535" r:id="rId16"/>
    <p:sldId id="571" r:id="rId17"/>
    <p:sldId id="563" r:id="rId18"/>
    <p:sldId id="564" r:id="rId19"/>
    <p:sldId id="560" r:id="rId20"/>
    <p:sldId id="570" r:id="rId21"/>
    <p:sldId id="566" r:id="rId22"/>
    <p:sldId id="582" r:id="rId23"/>
    <p:sldId id="525" r:id="rId24"/>
    <p:sldId id="537" r:id="rId25"/>
    <p:sldId id="538" r:id="rId26"/>
    <p:sldId id="539" r:id="rId27"/>
    <p:sldId id="542" r:id="rId28"/>
    <p:sldId id="543" r:id="rId29"/>
    <p:sldId id="544" r:id="rId30"/>
    <p:sldId id="540" r:id="rId31"/>
    <p:sldId id="589" r:id="rId32"/>
    <p:sldId id="578" r:id="rId33"/>
    <p:sldId id="553" r:id="rId34"/>
    <p:sldId id="552" r:id="rId35"/>
    <p:sldId id="551" r:id="rId36"/>
    <p:sldId id="541" r:id="rId37"/>
    <p:sldId id="548" r:id="rId38"/>
    <p:sldId id="583" r:id="rId39"/>
    <p:sldId id="546" r:id="rId40"/>
    <p:sldId id="547" r:id="rId41"/>
    <p:sldId id="573" r:id="rId42"/>
    <p:sldId id="549" r:id="rId43"/>
    <p:sldId id="550" r:id="rId44"/>
    <p:sldId id="557" r:id="rId45"/>
    <p:sldId id="591" r:id="rId46"/>
    <p:sldId id="556" r:id="rId47"/>
    <p:sldId id="555" r:id="rId48"/>
    <p:sldId id="585" r:id="rId49"/>
    <p:sldId id="554" r:id="rId50"/>
    <p:sldId id="586" r:id="rId51"/>
    <p:sldId id="577" r:id="rId52"/>
    <p:sldId id="576" r:id="rId53"/>
    <p:sldId id="579" r:id="rId54"/>
    <p:sldId id="580" r:id="rId55"/>
    <p:sldId id="592" r:id="rId56"/>
    <p:sldId id="565" r:id="rId57"/>
    <p:sldId id="581" r:id="rId58"/>
  </p:sldIdLst>
  <p:sldSz cx="9144000" cy="6858000" type="screen4x3"/>
  <p:notesSz cx="6858000" cy="9144000"/>
  <p:custDataLst>
    <p:tags r:id="rId61"/>
  </p:custDataLst>
  <p:defaultTextStyle>
    <a:defPPr>
      <a:defRPr lang="en-US"/>
    </a:defPPr>
    <a:lvl1pPr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2F2F2"/>
    <a:srgbClr val="ECECEC"/>
    <a:srgbClr val="448296"/>
    <a:srgbClr val="A3B6E1"/>
    <a:srgbClr val="D6DFF2"/>
    <a:srgbClr val="0099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2" autoAdjust="0"/>
  </p:normalViewPr>
  <p:slideViewPr>
    <p:cSldViewPr snapToGrid="0">
      <p:cViewPr varScale="1">
        <p:scale>
          <a:sx n="43" d="100"/>
          <a:sy n="43" d="100"/>
        </p:scale>
        <p:origin x="1230" y="4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200" d="100"/>
        <a:sy n="200" d="100"/>
      </p:scale>
      <p:origin x="0" y="9582"/>
    </p:cViewPr>
  </p:sorterViewPr>
  <p:notesViewPr>
    <p:cSldViewPr snapToGrid="0">
      <p:cViewPr>
        <p:scale>
          <a:sx n="100" d="100"/>
          <a:sy n="100" d="100"/>
        </p:scale>
        <p:origin x="-18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84" charset="0"/>
                <a:ea typeface="ＭＳ Ｐゴシック" pitchFamily="-84" charset="-128"/>
                <a:cs typeface="ＭＳ Ｐゴシック" pitchFamily="-84" charset="-128"/>
              </a:defRPr>
            </a:lvl1pPr>
          </a:lstStyle>
          <a:p>
            <a:pPr>
              <a:defRPr/>
            </a:pPr>
            <a:fld id="{36947973-B63F-234A-8E5B-FABD665D69D5}" type="datetime1">
              <a:rPr lang="en-US"/>
              <a:pPr>
                <a:defRPr/>
              </a:pPr>
              <a:t>1/30/2017</a:t>
            </a:fld>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84" charset="0"/>
                <a:ea typeface="ＭＳ Ｐゴシック" pitchFamily="-84" charset="-128"/>
                <a:cs typeface="ＭＳ Ｐゴシック" pitchFamily="-84" charset="-128"/>
              </a:defRPr>
            </a:lvl1pPr>
          </a:lstStyle>
          <a:p>
            <a:pPr>
              <a:defRPr/>
            </a:pPr>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ea typeface="ＭＳ Ｐゴシック" pitchFamily="-84" charset="-128"/>
                <a:cs typeface="ＭＳ Ｐゴシック" pitchFamily="-84" charset="-128"/>
              </a:defRPr>
            </a:lvl1pPr>
          </a:lstStyle>
          <a:p>
            <a:pPr>
              <a:defRPr/>
            </a:pPr>
            <a:fld id="{F1C5E893-6331-1E4C-81BF-4BA35F70F34A}" type="slidenum">
              <a:rPr lang="en-US"/>
              <a:pPr>
                <a:defRPr/>
              </a:pPr>
              <a:t>‹#›</a:t>
            </a:fld>
            <a:endParaRPr lang="en-US"/>
          </a:p>
        </p:txBody>
      </p:sp>
    </p:spTree>
    <p:extLst>
      <p:ext uri="{BB962C8B-B14F-4D97-AF65-F5344CB8AC3E}">
        <p14:creationId xmlns:p14="http://schemas.microsoft.com/office/powerpoint/2010/main" val="2213624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fld id="{452ACB76-88F0-FA47-9B5A-9F0EB9CC7B2A}" type="slidenum">
              <a:rPr lang="en-US"/>
              <a:pPr>
                <a:defRPr/>
              </a:pPr>
              <a:t>‹#›</a:t>
            </a:fld>
            <a:endParaRPr lang="en-US"/>
          </a:p>
        </p:txBody>
      </p:sp>
    </p:spTree>
    <p:extLst>
      <p:ext uri="{BB962C8B-B14F-4D97-AF65-F5344CB8AC3E}">
        <p14:creationId xmlns:p14="http://schemas.microsoft.com/office/powerpoint/2010/main" val="1005437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smtClean="0">
                <a:latin typeface="Arial" pitchFamily="-65" charset="0"/>
                <a:ea typeface="ＭＳ Ｐゴシック" pitchFamily="-65" charset="-128"/>
                <a:cs typeface="ＭＳ Ｐゴシック" pitchFamily="-65" charset="-128"/>
              </a:rPr>
              <a:t> </a:t>
            </a:r>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37253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87573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29377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92971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28418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3658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16870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07081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3004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2957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09583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1797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05693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264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74930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2ACB76-88F0-FA47-9B5A-9F0EB9CC7B2A}" type="slidenum">
              <a:rPr lang="en-US" smtClean="0"/>
              <a:pPr>
                <a:defRPr/>
              </a:pPr>
              <a:t>23</a:t>
            </a:fld>
            <a:endParaRPr lang="en-US"/>
          </a:p>
        </p:txBody>
      </p:sp>
    </p:spTree>
    <p:extLst>
      <p:ext uri="{BB962C8B-B14F-4D97-AF65-F5344CB8AC3E}">
        <p14:creationId xmlns:p14="http://schemas.microsoft.com/office/powerpoint/2010/main" val="2174358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356408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259913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077220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38465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469031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52058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613552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645097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613768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987308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49074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498453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048862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414511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990054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675529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4739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425747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26351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2ACB76-88F0-FA47-9B5A-9F0EB9CC7B2A}" type="slidenum">
              <a:rPr lang="en-US" smtClean="0"/>
              <a:pPr>
                <a:defRPr/>
              </a:pPr>
              <a:t>41</a:t>
            </a:fld>
            <a:endParaRPr lang="en-US"/>
          </a:p>
        </p:txBody>
      </p:sp>
    </p:spTree>
    <p:extLst>
      <p:ext uri="{BB962C8B-B14F-4D97-AF65-F5344CB8AC3E}">
        <p14:creationId xmlns:p14="http://schemas.microsoft.com/office/powerpoint/2010/main" val="2474319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425134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856773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881814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816259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037121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227621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18138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70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643639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155643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98280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678065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10839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981578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4146780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293675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96266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To help set a context for our discussion, first, I’m going to share a framework with you that we at Q2 have found helpful in thinking about what is involved in developing end-to-end social learning solutions.</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Then, before leaping into all the fun technology bells &amp; whistles, I think it would be useful to do a little deeper dive into what is this thing called informal learning.  In addition, we’ll spend a few minutes talking about inherent strengths and weaknesses of both formal and informal learning.</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Next, we’ll talk a bit about the Corporate Learning Industry’s version of “The Inconvenient Truth”</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I’ll wrap up today’s session by sharing with you 4 examples/case studies of how informal learning processes &amp; tools have been fully integrated into end-to-end, speed-to-proficiency social learning solutions.</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
            </a:r>
            <a:br>
              <a:rPr lang="en-US">
                <a:latin typeface="Arial" pitchFamily="-65" charset="0"/>
                <a:ea typeface="ＭＳ Ｐゴシック" pitchFamily="-65" charset="-128"/>
                <a:cs typeface="ＭＳ Ｐゴシック" pitchFamily="-65" charset="-128"/>
              </a:rPr>
            </a:br>
            <a:endParaRPr lang="en-US">
              <a:latin typeface="Arial" pitchFamily="-65" charset="0"/>
              <a:ea typeface="ＭＳ Ｐゴシック" pitchFamily="-65" charset="-128"/>
              <a:cs typeface="ＭＳ Ｐゴシック" pitchFamily="-65" charset="-128"/>
            </a:endParaRPr>
          </a:p>
          <a:p>
            <a:endParaRPr lang="en-US">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54275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89854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To help set a context for our discussion, first, I’m going to share a framework with you that we at Q2 have found helpful in thinking about what is involved in developing end-to-end social learning solutions.</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Then, before leaping into all the fun technology bells &amp; whistles, I think it would be useful to do a little deeper dive into what is this thing called informal learning.  In addition, we’ll spend a few minutes talking about inherent strengths and weaknesses of both formal and informal learning.</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Next, we’ll talk a bit about the Corporate Learning Industry’s version of “The Inconvenient Truth”</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I’ll wrap up today’s session by sharing with you 4 examples/case studies of how informal learning processes &amp; tools have been fully integrated into end-to-end, speed-to-proficiency social learning solutions.</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
            </a:r>
            <a:br>
              <a:rPr lang="en-US">
                <a:latin typeface="Arial" pitchFamily="-65" charset="0"/>
                <a:ea typeface="ＭＳ Ｐゴシック" pitchFamily="-65" charset="-128"/>
                <a:cs typeface="ＭＳ Ｐゴシック" pitchFamily="-65" charset="-128"/>
              </a:rPr>
            </a:br>
            <a:endParaRPr lang="en-US">
              <a:latin typeface="Arial" pitchFamily="-65" charset="0"/>
              <a:ea typeface="ＭＳ Ｐゴシック" pitchFamily="-65" charset="-128"/>
              <a:cs typeface="ＭＳ Ｐゴシック" pitchFamily="-65" charset="-128"/>
            </a:endParaRPr>
          </a:p>
          <a:p>
            <a:endParaRPr lang="en-US">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26402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
            </a:r>
            <a:br>
              <a:rPr lang="en-US" dirty="0">
                <a:latin typeface="Arial" pitchFamily="-65" charset="0"/>
                <a:ea typeface="ＭＳ Ｐゴシック" pitchFamily="-65" charset="-128"/>
                <a:cs typeface="ＭＳ Ｐゴシック" pitchFamily="-65" charset="-128"/>
              </a:rPr>
            </a:br>
            <a:endParaRPr lang="en-US" dirty="0">
              <a:latin typeface="Arial" pitchFamily="-65" charset="0"/>
              <a:ea typeface="ＭＳ Ｐゴシック" pitchFamily="-65" charset="-128"/>
              <a:cs typeface="ＭＳ Ｐゴシック" pitchFamily="-65" charset="-128"/>
            </a:endParaRPr>
          </a:p>
          <a:p>
            <a:endParaRPr lang="en-US"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17808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5962"/>
          </a:xfrm>
        </p:spPr>
        <p:txBody>
          <a:bodyPr/>
          <a:lstStyle>
            <a:lvl1pPr algn="ctr">
              <a:defRPr sz="3600" b="1"/>
            </a:lvl1pPr>
          </a:lstStyle>
          <a:p>
            <a:r>
              <a:rPr lang="en-US" dirty="0" smtClean="0"/>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2408238"/>
            <a:ext cx="9144000" cy="1173162"/>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 name="Rectangle 4"/>
          <p:cNvSpPr>
            <a:spLocks noChangeArrowheads="1"/>
          </p:cNvSpPr>
          <p:nvPr userDrawn="1"/>
        </p:nvSpPr>
        <p:spPr bwMode="auto">
          <a:xfrm>
            <a:off x="0" y="5046663"/>
            <a:ext cx="8305800" cy="304800"/>
          </a:xfrm>
          <a:prstGeom prst="rect">
            <a:avLst/>
          </a:prstGeom>
          <a:gradFill rotWithShape="1">
            <a:gsLst>
              <a:gs pos="0">
                <a:srgbClr val="009999">
                  <a:alpha val="52000"/>
                </a:srgbClr>
              </a:gs>
              <a:gs pos="100000">
                <a:srgbClr val="009999">
                  <a:gamma/>
                  <a:shade val="46275"/>
                  <a:invGamma/>
                  <a:alpha val="52000"/>
                </a:srgb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5" name="Rectangle 6"/>
          <p:cNvSpPr>
            <a:spLocks noChangeArrowheads="1"/>
          </p:cNvSpPr>
          <p:nvPr userDrawn="1"/>
        </p:nvSpPr>
        <p:spPr bwMode="auto">
          <a:xfrm>
            <a:off x="4953000" y="1219200"/>
            <a:ext cx="3505200" cy="3352800"/>
          </a:xfrm>
          <a:prstGeom prst="rect">
            <a:avLst/>
          </a:prstGeom>
          <a:gradFill rotWithShape="1">
            <a:gsLst>
              <a:gs pos="0">
                <a:schemeClr val="tx1">
                  <a:alpha val="50000"/>
                </a:schemeClr>
              </a:gs>
              <a:gs pos="100000">
                <a:schemeClr val="tx1">
                  <a:gamma/>
                  <a:shade val="0"/>
                  <a:invGamma/>
                  <a:alpha val="50000"/>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22363"/>
            <a:ext cx="4038600" cy="543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2363"/>
            <a:ext cx="4038600" cy="543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22363"/>
            <a:ext cx="40386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2363"/>
            <a:ext cx="40386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668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95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0" y="2289175"/>
            <a:ext cx="9144000" cy="1173163"/>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 name="Rectangle 18"/>
          <p:cNvSpPr>
            <a:spLocks noChangeArrowheads="1"/>
          </p:cNvSpPr>
          <p:nvPr userDrawn="1"/>
        </p:nvSpPr>
        <p:spPr bwMode="auto">
          <a:xfrm>
            <a:off x="7239000" y="933450"/>
            <a:ext cx="1295400" cy="5695950"/>
          </a:xfrm>
          <a:prstGeom prst="rect">
            <a:avLst/>
          </a:prstGeom>
          <a:gradFill rotWithShape="1">
            <a:gsLst>
              <a:gs pos="0">
                <a:schemeClr val="tx1">
                  <a:alpha val="35001"/>
                </a:schemeClr>
              </a:gs>
              <a:gs pos="100000">
                <a:schemeClr val="tx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5" name="Rectangle 20"/>
          <p:cNvSpPr>
            <a:spLocks noChangeArrowheads="1"/>
          </p:cNvSpPr>
          <p:nvPr userDrawn="1"/>
        </p:nvSpPr>
        <p:spPr bwMode="auto">
          <a:xfrm>
            <a:off x="1592263" y="3233738"/>
            <a:ext cx="7551737" cy="1447800"/>
          </a:xfrm>
          <a:prstGeom prst="rect">
            <a:avLst/>
          </a:prstGeom>
          <a:gradFill rotWithShape="1">
            <a:gsLst>
              <a:gs pos="0">
                <a:schemeClr val="tx1">
                  <a:alpha val="35001"/>
                </a:schemeClr>
              </a:gs>
              <a:gs pos="100000">
                <a:schemeClr val="tx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grpSp>
        <p:nvGrpSpPr>
          <p:cNvPr id="6" name="Group 30"/>
          <p:cNvGrpSpPr>
            <a:grpSpLocks/>
          </p:cNvGrpSpPr>
          <p:nvPr userDrawn="1"/>
        </p:nvGrpSpPr>
        <p:grpSpPr bwMode="auto">
          <a:xfrm>
            <a:off x="1905000" y="3643313"/>
            <a:ext cx="6096000" cy="657225"/>
            <a:chOff x="1200" y="2295"/>
            <a:chExt cx="3840" cy="414"/>
          </a:xfrm>
        </p:grpSpPr>
        <p:sp>
          <p:nvSpPr>
            <p:cNvPr id="7" name="Text Box 24"/>
            <p:cNvSpPr txBox="1">
              <a:spLocks noChangeArrowheads="1"/>
            </p:cNvSpPr>
            <p:nvPr/>
          </p:nvSpPr>
          <p:spPr bwMode="auto">
            <a:xfrm>
              <a:off x="1200" y="2295"/>
              <a:ext cx="116" cy="407"/>
            </a:xfrm>
            <a:prstGeom prst="rect">
              <a:avLst/>
            </a:prstGeom>
            <a:noFill/>
            <a:ln w="9525">
              <a:noFill/>
              <a:miter lim="800000"/>
              <a:headEnd/>
              <a:tailEnd/>
            </a:ln>
            <a:effectLst/>
          </p:spPr>
          <p:txBody>
            <a:bodyPr wrap="none">
              <a:prstTxWarp prst="textNoShape">
                <a:avLst/>
              </a:prstTxWarp>
              <a:spAutoFit/>
            </a:bodyPr>
            <a:lstStyle/>
            <a:p>
              <a:pPr>
                <a:defRPr/>
              </a:pPr>
              <a:endParaRPr lang="en-US" sz="3600" dirty="0">
                <a:solidFill>
                  <a:schemeClr val="bg1"/>
                </a:solidFill>
                <a:latin typeface="Univers" pitchFamily="34" charset="0"/>
                <a:ea typeface="ＭＳ Ｐゴシック" charset="-128"/>
                <a:cs typeface="ＭＳ Ｐゴシック" charset="-128"/>
              </a:endParaRPr>
            </a:p>
          </p:txBody>
        </p:sp>
        <p:sp>
          <p:nvSpPr>
            <p:cNvPr id="8" name="Line 25"/>
            <p:cNvSpPr>
              <a:spLocks noChangeShapeType="1"/>
            </p:cNvSpPr>
            <p:nvPr/>
          </p:nvSpPr>
          <p:spPr bwMode="auto">
            <a:xfrm flipV="1">
              <a:off x="1248" y="2709"/>
              <a:ext cx="3792" cy="0"/>
            </a:xfrm>
            <a:prstGeom prst="line">
              <a:avLst/>
            </a:prstGeom>
            <a:noFill/>
            <a:ln w="19050">
              <a:solidFill>
                <a:srgbClr val="009999"/>
              </a:solidFill>
              <a:round/>
              <a:headEnd/>
              <a:tailEnd/>
            </a:ln>
            <a:effectLst/>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grpSp>
      <p:sp>
        <p:nvSpPr>
          <p:cNvPr id="9" name="Rectangle 10"/>
          <p:cNvSpPr>
            <a:spLocks noChangeArrowheads="1"/>
          </p:cNvSpPr>
          <p:nvPr userDrawn="1"/>
        </p:nvSpPr>
        <p:spPr bwMode="auto">
          <a:xfrm>
            <a:off x="0" y="5022850"/>
            <a:ext cx="7023100" cy="166688"/>
          </a:xfrm>
          <a:prstGeom prst="rect">
            <a:avLst/>
          </a:prstGeom>
          <a:solidFill>
            <a:srgbClr val="800000"/>
          </a:soli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12"/>
          <p:cNvSpPr>
            <a:spLocks noChangeArrowheads="1"/>
          </p:cNvSpPr>
          <p:nvPr userDrawn="1"/>
        </p:nvSpPr>
        <p:spPr bwMode="auto">
          <a:xfrm>
            <a:off x="0" y="1042988"/>
            <a:ext cx="2465388" cy="4757737"/>
          </a:xfrm>
          <a:prstGeom prst="rect">
            <a:avLst/>
          </a:prstGeom>
          <a:gradFill rotWithShape="1">
            <a:gsLst>
              <a:gs pos="0">
                <a:schemeClr val="tx1">
                  <a:alpha val="25000"/>
                </a:schemeClr>
              </a:gs>
              <a:gs pos="100000">
                <a:schemeClr val="tx1">
                  <a:gamma/>
                  <a:shade val="46275"/>
                  <a:invGamma/>
                  <a:alpha val="25000"/>
                </a:schemeClr>
              </a:gs>
            </a:gsLst>
            <a:lin ang="5400000" scaled="1"/>
          </a:gradFill>
          <a:ln w="9525">
            <a:noFill/>
            <a:miter lim="800000"/>
            <a:headEnd/>
            <a:tailEnd/>
          </a:ln>
          <a:effectLst/>
        </p:spPr>
        <p:txBody>
          <a:bodyPr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4" name="Rectangle 3"/>
          <p:cNvSpPr>
            <a:spLocks noChangeArrowheads="1"/>
          </p:cNvSpPr>
          <p:nvPr userDrawn="1"/>
        </p:nvSpPr>
        <p:spPr bwMode="auto">
          <a:xfrm>
            <a:off x="2209800" y="3141663"/>
            <a:ext cx="6934200" cy="457200"/>
          </a:xfrm>
          <a:prstGeom prst="rect">
            <a:avLst/>
          </a:prstGeom>
          <a:gradFill rotWithShape="1">
            <a:gsLst>
              <a:gs pos="0">
                <a:srgbClr val="009999">
                  <a:alpha val="32001"/>
                </a:srgbClr>
              </a:gs>
              <a:gs pos="100000">
                <a:srgbClr val="009999">
                  <a:gamma/>
                  <a:shade val="46275"/>
                  <a:invGamma/>
                  <a:alpha val="32001"/>
                </a:srgb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2"/>
          <p:cNvSpPr>
            <a:spLocks noChangeArrowheads="1"/>
          </p:cNvSpPr>
          <p:nvPr userDrawn="1"/>
        </p:nvSpPr>
        <p:spPr bwMode="auto">
          <a:xfrm>
            <a:off x="5673725" y="1069975"/>
            <a:ext cx="2489200" cy="5573713"/>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 name="Rectangle 21"/>
          <p:cNvSpPr>
            <a:spLocks noChangeArrowheads="1"/>
          </p:cNvSpPr>
          <p:nvPr userDrawn="1"/>
        </p:nvSpPr>
        <p:spPr bwMode="auto">
          <a:xfrm>
            <a:off x="0" y="3733800"/>
            <a:ext cx="5497513" cy="2465388"/>
          </a:xfrm>
          <a:prstGeom prst="rect">
            <a:avLst/>
          </a:prstGeom>
          <a:gradFill rotWithShape="1">
            <a:gsLst>
              <a:gs pos="0">
                <a:schemeClr val="tx1">
                  <a:alpha val="25000"/>
                </a:schemeClr>
              </a:gs>
              <a:gs pos="100000">
                <a:schemeClr val="tx1">
                  <a:gamma/>
                  <a:shade val="46275"/>
                  <a:invGamma/>
                  <a:alpha val="25000"/>
                </a:schemeClr>
              </a:gs>
            </a:gsLst>
            <a:lin ang="5400000" scaled="1"/>
          </a:gradFill>
          <a:ln w="9525">
            <a:noFill/>
            <a:miter lim="800000"/>
            <a:headEnd/>
            <a:tailEnd/>
          </a:ln>
          <a:effectLst/>
        </p:spPr>
        <p:txBody>
          <a:bodyPr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101"/>
          <p:cNvSpPr>
            <a:spLocks noChangeArrowheads="1"/>
          </p:cNvSpPr>
          <p:nvPr userDrawn="1"/>
        </p:nvSpPr>
        <p:spPr bwMode="auto">
          <a:xfrm>
            <a:off x="1100138" y="1252538"/>
            <a:ext cx="6943725" cy="4579937"/>
          </a:xfrm>
          <a:prstGeom prst="rect">
            <a:avLst/>
          </a:prstGeom>
          <a:gradFill rotWithShape="1">
            <a:gsLst>
              <a:gs pos="0">
                <a:schemeClr val="bg2">
                  <a:alpha val="61000"/>
                </a:schemeClr>
              </a:gs>
              <a:gs pos="100000">
                <a:schemeClr val="bg2">
                  <a:gamma/>
                  <a:shade val="46275"/>
                  <a:invGamma/>
                  <a:alpha val="61000"/>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 name="Rectangle 102"/>
          <p:cNvSpPr>
            <a:spLocks noChangeArrowheads="1"/>
          </p:cNvSpPr>
          <p:nvPr userDrawn="1"/>
        </p:nvSpPr>
        <p:spPr bwMode="auto">
          <a:xfrm>
            <a:off x="0" y="4972050"/>
            <a:ext cx="8296275" cy="628650"/>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5" name="Rectangle 105"/>
          <p:cNvSpPr>
            <a:spLocks noChangeArrowheads="1"/>
          </p:cNvSpPr>
          <p:nvPr userDrawn="1"/>
        </p:nvSpPr>
        <p:spPr bwMode="auto">
          <a:xfrm>
            <a:off x="847725" y="1687513"/>
            <a:ext cx="8296275" cy="628650"/>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4178300"/>
            <a:ext cx="9144000" cy="628650"/>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 name="Rectangle 8"/>
          <p:cNvSpPr>
            <a:spLocks noChangeArrowheads="1"/>
          </p:cNvSpPr>
          <p:nvPr userDrawn="1"/>
        </p:nvSpPr>
        <p:spPr bwMode="auto">
          <a:xfrm>
            <a:off x="5988050" y="933450"/>
            <a:ext cx="3155950" cy="5295900"/>
          </a:xfrm>
          <a:prstGeom prst="rect">
            <a:avLst/>
          </a:prstGeom>
          <a:gradFill rotWithShape="1">
            <a:gsLst>
              <a:gs pos="0">
                <a:schemeClr val="tx1">
                  <a:alpha val="35001"/>
                </a:schemeClr>
              </a:gs>
              <a:gs pos="100000">
                <a:schemeClr val="tx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2366963"/>
            <a:ext cx="9144000" cy="522287"/>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4" name="Rectangle 5"/>
          <p:cNvSpPr>
            <a:spLocks noChangeArrowheads="1"/>
          </p:cNvSpPr>
          <p:nvPr userDrawn="1"/>
        </p:nvSpPr>
        <p:spPr bwMode="auto">
          <a:xfrm>
            <a:off x="2776538" y="1065213"/>
            <a:ext cx="1514475" cy="5564187"/>
          </a:xfrm>
          <a:prstGeom prst="rect">
            <a:avLst/>
          </a:prstGeom>
          <a:gradFill rotWithShape="1">
            <a:gsLst>
              <a:gs pos="0">
                <a:srgbClr val="009999">
                  <a:alpha val="52000"/>
                </a:srgbClr>
              </a:gs>
              <a:gs pos="100000">
                <a:srgbClr val="009999">
                  <a:gamma/>
                  <a:shade val="46275"/>
                  <a:invGamma/>
                  <a:alpha val="52000"/>
                </a:srgb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6624638"/>
            <a:ext cx="9144000" cy="233362"/>
          </a:xfrm>
          <a:prstGeom prst="rect">
            <a:avLst/>
          </a:prstGeom>
          <a:solidFill>
            <a:srgbClr val="800000"/>
          </a:soli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035" name="Rectangle 11"/>
          <p:cNvSpPr>
            <a:spLocks noChangeArrowheads="1"/>
          </p:cNvSpPr>
          <p:nvPr userDrawn="1"/>
        </p:nvSpPr>
        <p:spPr bwMode="auto">
          <a:xfrm>
            <a:off x="0" y="976313"/>
            <a:ext cx="9144000" cy="5648325"/>
          </a:xfrm>
          <a:prstGeom prst="rect">
            <a:avLst/>
          </a:prstGeom>
          <a:solidFill>
            <a:srgbClr val="009999"/>
          </a:soli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036" name="Rectangle 12"/>
          <p:cNvSpPr>
            <a:spLocks noChangeArrowheads="1"/>
          </p:cNvSpPr>
          <p:nvPr userDrawn="1"/>
        </p:nvSpPr>
        <p:spPr bwMode="auto">
          <a:xfrm>
            <a:off x="0" y="0"/>
            <a:ext cx="9144000" cy="1066800"/>
          </a:xfrm>
          <a:prstGeom prst="rect">
            <a:avLst/>
          </a:prstGeom>
          <a:solidFill>
            <a:schemeClr val="tx1"/>
          </a:soli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029" name="Rectangle 2"/>
          <p:cNvSpPr>
            <a:spLocks noGrp="1" noChangeArrowheads="1"/>
          </p:cNvSpPr>
          <p:nvPr>
            <p:ph type="title"/>
          </p:nvPr>
        </p:nvSpPr>
        <p:spPr bwMode="auto">
          <a:xfrm>
            <a:off x="457200" y="274638"/>
            <a:ext cx="8229600" cy="126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457200" y="1600200"/>
            <a:ext cx="8229600" cy="49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44042" name="Text Box 10"/>
          <p:cNvSpPr txBox="1">
            <a:spLocks noChangeArrowheads="1"/>
          </p:cNvSpPr>
          <p:nvPr/>
        </p:nvSpPr>
        <p:spPr bwMode="auto">
          <a:xfrm>
            <a:off x="134938" y="6673850"/>
            <a:ext cx="1846262" cy="1841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600">
                <a:solidFill>
                  <a:schemeClr val="bg1"/>
                </a:solidFill>
                <a:latin typeface="Univers" charset="0"/>
                <a:ea typeface="ＭＳ Ｐゴシック" pitchFamily="-84" charset="-128"/>
                <a:cs typeface="ＭＳ Ｐゴシック" pitchFamily="-84" charset="-128"/>
              </a:rPr>
              <a:t>Copyright 2010 Q2Learning</a:t>
            </a:r>
          </a:p>
        </p:txBody>
      </p:sp>
      <p:sp>
        <p:nvSpPr>
          <p:cNvPr id="2" name="Text Box 10"/>
          <p:cNvSpPr txBox="1">
            <a:spLocks noChangeArrowheads="1"/>
          </p:cNvSpPr>
          <p:nvPr userDrawn="1"/>
        </p:nvSpPr>
        <p:spPr bwMode="auto">
          <a:xfrm>
            <a:off x="7297738" y="6643688"/>
            <a:ext cx="1846262" cy="214312"/>
          </a:xfrm>
          <a:prstGeom prst="rect">
            <a:avLst/>
          </a:prstGeom>
          <a:noFill/>
          <a:ln w="9525">
            <a:noFill/>
            <a:miter lim="800000"/>
            <a:headEnd/>
            <a:tailEnd/>
          </a:ln>
          <a:effectLst/>
        </p:spPr>
        <p:txBody>
          <a:bodyPr>
            <a:prstTxWarp prst="textNoShape">
              <a:avLst/>
            </a:prstTxWarp>
            <a:spAutoFit/>
          </a:bodyPr>
          <a:lstStyle/>
          <a:p>
            <a:pPr algn="r">
              <a:spcBef>
                <a:spcPct val="50000"/>
              </a:spcBef>
              <a:defRPr/>
            </a:pPr>
            <a:r>
              <a:rPr lang="en-US" sz="800">
                <a:solidFill>
                  <a:schemeClr val="bg1"/>
                </a:solidFill>
                <a:latin typeface="Univers" pitchFamily="34" charset="0"/>
                <a:ea typeface="ＭＳ Ｐゴシック" charset="-128"/>
                <a:cs typeface="ＭＳ Ｐゴシック" charset="-128"/>
              </a:rPr>
              <a:t>www. Q2Learning.com</a:t>
            </a:r>
          </a:p>
        </p:txBody>
      </p:sp>
      <p:sp>
        <p:nvSpPr>
          <p:cNvPr id="9" name="Line 12"/>
          <p:cNvSpPr>
            <a:spLocks noChangeShapeType="1"/>
          </p:cNvSpPr>
          <p:nvPr userDrawn="1"/>
        </p:nvSpPr>
        <p:spPr bwMode="auto">
          <a:xfrm flipV="1">
            <a:off x="566738" y="833438"/>
            <a:ext cx="8577262" cy="9525"/>
          </a:xfrm>
          <a:prstGeom prst="line">
            <a:avLst/>
          </a:prstGeom>
          <a:noFill/>
          <a:ln w="19050">
            <a:solidFill>
              <a:srgbClr val="800000"/>
            </a:solidFill>
            <a:round/>
            <a:headEnd/>
            <a:tailEnd/>
          </a:ln>
          <a:effectLst/>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92" r:id="rId4"/>
    <p:sldLayoutId id="2147483893" r:id="rId5"/>
    <p:sldLayoutId id="2147483894" r:id="rId6"/>
    <p:sldLayoutId id="2147483895" r:id="rId7"/>
    <p:sldLayoutId id="2147483896" r:id="rId8"/>
    <p:sldLayoutId id="2147483897" r:id="rId9"/>
    <p:sldLayoutId id="2147483898" r:id="rId10"/>
    <p:sldLayoutId id="2147483889" r:id="rId11"/>
    <p:sldLayoutId id="2147483890"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bg1"/>
          </a:solidFill>
          <a:latin typeface="Univers" pitchFamily="34" charset="0"/>
          <a:ea typeface="ＭＳ Ｐゴシック" pitchFamily="-106" charset="-128"/>
          <a:cs typeface="ＭＳ Ｐゴシック" pitchFamily="-106" charset="-128"/>
        </a:defRPr>
      </a:lvl1pPr>
      <a:lvl2pPr algn="l" rtl="0" eaLnBrk="0" fontAlgn="base" hangingPunct="0">
        <a:spcBef>
          <a:spcPct val="0"/>
        </a:spcBef>
        <a:spcAft>
          <a:spcPct val="0"/>
        </a:spcAft>
        <a:defRPr sz="2800">
          <a:solidFill>
            <a:schemeClr val="bg1"/>
          </a:solidFill>
          <a:latin typeface="Univers" pitchFamily="34" charset="0"/>
          <a:ea typeface="ＭＳ Ｐゴシック" pitchFamily="-106" charset="-128"/>
          <a:cs typeface="ＭＳ Ｐゴシック" pitchFamily="-106" charset="-128"/>
        </a:defRPr>
      </a:lvl2pPr>
      <a:lvl3pPr algn="l" rtl="0" eaLnBrk="0" fontAlgn="base" hangingPunct="0">
        <a:spcBef>
          <a:spcPct val="0"/>
        </a:spcBef>
        <a:spcAft>
          <a:spcPct val="0"/>
        </a:spcAft>
        <a:defRPr sz="2800">
          <a:solidFill>
            <a:schemeClr val="bg1"/>
          </a:solidFill>
          <a:latin typeface="Univers" pitchFamily="34" charset="0"/>
          <a:ea typeface="ＭＳ Ｐゴシック" pitchFamily="-106" charset="-128"/>
          <a:cs typeface="ＭＳ Ｐゴシック" pitchFamily="-106" charset="-128"/>
        </a:defRPr>
      </a:lvl3pPr>
      <a:lvl4pPr algn="l" rtl="0" eaLnBrk="0" fontAlgn="base" hangingPunct="0">
        <a:spcBef>
          <a:spcPct val="0"/>
        </a:spcBef>
        <a:spcAft>
          <a:spcPct val="0"/>
        </a:spcAft>
        <a:defRPr sz="2800">
          <a:solidFill>
            <a:schemeClr val="bg1"/>
          </a:solidFill>
          <a:latin typeface="Univers" pitchFamily="34" charset="0"/>
          <a:ea typeface="ＭＳ Ｐゴシック" pitchFamily="-106" charset="-128"/>
          <a:cs typeface="ＭＳ Ｐゴシック" pitchFamily="-106" charset="-128"/>
        </a:defRPr>
      </a:lvl4pPr>
      <a:lvl5pPr algn="l" rtl="0" eaLnBrk="0" fontAlgn="base" hangingPunct="0">
        <a:spcBef>
          <a:spcPct val="0"/>
        </a:spcBef>
        <a:spcAft>
          <a:spcPct val="0"/>
        </a:spcAft>
        <a:defRPr sz="2800">
          <a:solidFill>
            <a:schemeClr val="bg1"/>
          </a:solidFill>
          <a:latin typeface="Univers" pitchFamily="34"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0" y="2289175"/>
            <a:ext cx="9144000" cy="1173163"/>
          </a:xfrm>
          <a:prstGeom prst="rect">
            <a:avLst/>
          </a:prstGeom>
          <a:gradFill rotWithShape="1">
            <a:gsLst>
              <a:gs pos="0">
                <a:schemeClr val="accent1">
                  <a:alpha val="35001"/>
                </a:schemeClr>
              </a:gs>
              <a:gs pos="100000">
                <a:schemeClr val="accent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8435" name="Title 37"/>
          <p:cNvSpPr>
            <a:spLocks/>
          </p:cNvSpPr>
          <p:nvPr/>
        </p:nvSpPr>
        <p:spPr bwMode="auto">
          <a:xfrm>
            <a:off x="876300" y="2286000"/>
            <a:ext cx="1066800" cy="715963"/>
          </a:xfrm>
          <a:prstGeom prst="rect">
            <a:avLst/>
          </a:prstGeom>
          <a:noFill/>
          <a:ln w="9525">
            <a:noFill/>
            <a:miter lim="800000"/>
            <a:headEnd/>
            <a:tailEnd/>
          </a:ln>
        </p:spPr>
        <p:txBody>
          <a:bodyPr>
            <a:prstTxWarp prst="textNoShape">
              <a:avLst/>
            </a:prstTxWarp>
          </a:bodyPr>
          <a:lstStyle/>
          <a:p>
            <a:pPr eaLnBrk="0" hangingPunct="0"/>
            <a:r>
              <a:rPr lang="en-US" sz="6600" dirty="0" smtClean="0">
                <a:solidFill>
                  <a:schemeClr val="bg1"/>
                </a:solidFill>
                <a:latin typeface="Univers" charset="0"/>
              </a:rPr>
              <a:t>T </a:t>
            </a:r>
            <a:endParaRPr lang="en-US" sz="6600" dirty="0">
              <a:solidFill>
                <a:schemeClr val="bg1"/>
              </a:solidFill>
              <a:latin typeface="Univers" charset="0"/>
            </a:endParaRPr>
          </a:p>
        </p:txBody>
      </p:sp>
      <p:sp>
        <p:nvSpPr>
          <p:cNvPr id="18436" name="Text Box 23"/>
          <p:cNvSpPr txBox="1">
            <a:spLocks noChangeArrowheads="1"/>
          </p:cNvSpPr>
          <p:nvPr/>
        </p:nvSpPr>
        <p:spPr bwMode="auto">
          <a:xfrm>
            <a:off x="1423988" y="2365375"/>
            <a:ext cx="6759286" cy="1200329"/>
          </a:xfrm>
          <a:prstGeom prst="rect">
            <a:avLst/>
          </a:prstGeom>
          <a:noFill/>
          <a:ln w="9525">
            <a:noFill/>
            <a:miter lim="800000"/>
            <a:headEnd/>
            <a:tailEnd/>
          </a:ln>
        </p:spPr>
        <p:txBody>
          <a:bodyPr wrap="none">
            <a:prstTxWarp prst="textNoShape">
              <a:avLst/>
            </a:prstTxWarp>
            <a:spAutoFit/>
          </a:bodyPr>
          <a:lstStyle/>
          <a:p>
            <a:r>
              <a:rPr lang="en-US" sz="3600" dirty="0" smtClean="0">
                <a:solidFill>
                  <a:schemeClr val="bg1"/>
                </a:solidFill>
                <a:latin typeface="Univers" charset="0"/>
              </a:rPr>
              <a:t>HE THINKING ORGANIZATION</a:t>
            </a:r>
          </a:p>
          <a:p>
            <a:r>
              <a:rPr lang="en-US" sz="3600" dirty="0" smtClean="0">
                <a:solidFill>
                  <a:schemeClr val="bg1"/>
                </a:solidFill>
                <a:latin typeface="Univers" charset="0"/>
              </a:rPr>
              <a:t>        </a:t>
            </a:r>
            <a:r>
              <a:rPr lang="en-US" sz="2800" dirty="0" smtClean="0">
                <a:solidFill>
                  <a:schemeClr val="bg1"/>
                </a:solidFill>
                <a:latin typeface="Univers" charset="0"/>
              </a:rPr>
              <a:t>WORKSHOP SERIES</a:t>
            </a:r>
            <a:endParaRPr lang="en-US" sz="2800" dirty="0">
              <a:solidFill>
                <a:schemeClr val="bg1"/>
              </a:solidFill>
              <a:latin typeface="Univers" charset="0"/>
            </a:endParaRPr>
          </a:p>
        </p:txBody>
      </p:sp>
      <p:sp>
        <p:nvSpPr>
          <p:cNvPr id="5138" name="Rectangle 18"/>
          <p:cNvSpPr>
            <a:spLocks noChangeArrowheads="1"/>
          </p:cNvSpPr>
          <p:nvPr/>
        </p:nvSpPr>
        <p:spPr bwMode="auto">
          <a:xfrm>
            <a:off x="7239000" y="982663"/>
            <a:ext cx="1295400" cy="4171950"/>
          </a:xfrm>
          <a:prstGeom prst="rect">
            <a:avLst/>
          </a:prstGeom>
          <a:gradFill rotWithShape="1">
            <a:gsLst>
              <a:gs pos="0">
                <a:schemeClr val="tx1">
                  <a:alpha val="35001"/>
                </a:schemeClr>
              </a:gs>
              <a:gs pos="100000">
                <a:schemeClr val="tx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lgn="ctr">
              <a:defRPr/>
            </a:pPr>
            <a:endParaRPr lang="en-US">
              <a:latin typeface="Arial" charset="0"/>
              <a:ea typeface="ＭＳ Ｐゴシック" charset="-128"/>
              <a:cs typeface="ＭＳ Ｐゴシック" charset="-128"/>
            </a:endParaRPr>
          </a:p>
        </p:txBody>
      </p:sp>
      <p:sp>
        <p:nvSpPr>
          <p:cNvPr id="5140" name="Rectangle 20"/>
          <p:cNvSpPr>
            <a:spLocks noChangeArrowheads="1"/>
          </p:cNvSpPr>
          <p:nvPr/>
        </p:nvSpPr>
        <p:spPr bwMode="auto">
          <a:xfrm>
            <a:off x="1592262" y="3274333"/>
            <a:ext cx="7551737" cy="1447800"/>
          </a:xfrm>
          <a:prstGeom prst="rect">
            <a:avLst/>
          </a:prstGeom>
          <a:gradFill rotWithShape="1">
            <a:gsLst>
              <a:gs pos="0">
                <a:schemeClr val="tx1">
                  <a:alpha val="35001"/>
                </a:schemeClr>
              </a:gs>
              <a:gs pos="100000">
                <a:schemeClr val="tx1">
                  <a:gamma/>
                  <a:shade val="46275"/>
                  <a:invGamma/>
                  <a:alpha val="35001"/>
                </a:schemeClr>
              </a:gs>
            </a:gsLst>
            <a:lin ang="5400000" scaled="1"/>
          </a:gradFill>
          <a:ln w="9525">
            <a:noFill/>
            <a:miter lim="800000"/>
            <a:headEnd/>
            <a:tailEnd/>
          </a:ln>
          <a:effectLst/>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8442" name="Text Box 24"/>
          <p:cNvSpPr txBox="1">
            <a:spLocks noChangeArrowheads="1"/>
          </p:cNvSpPr>
          <p:nvPr/>
        </p:nvSpPr>
        <p:spPr bwMode="auto">
          <a:xfrm>
            <a:off x="1905000" y="3643313"/>
            <a:ext cx="4648200" cy="1016000"/>
          </a:xfrm>
          <a:prstGeom prst="rect">
            <a:avLst/>
          </a:prstGeom>
          <a:noFill/>
          <a:ln w="9525">
            <a:noFill/>
            <a:miter lim="800000"/>
            <a:headEnd/>
            <a:tailEnd/>
          </a:ln>
        </p:spPr>
        <p:txBody>
          <a:bodyPr wrap="none">
            <a:prstTxWarp prst="textNoShape">
              <a:avLst/>
            </a:prstTxWarp>
            <a:spAutoFit/>
          </a:bodyPr>
          <a:lstStyle/>
          <a:p>
            <a:r>
              <a:rPr lang="en-US" sz="3000" dirty="0" smtClean="0">
                <a:solidFill>
                  <a:schemeClr val="bg1"/>
                </a:solidFill>
                <a:latin typeface="Univers" charset="0"/>
              </a:rPr>
              <a:t>   </a:t>
            </a:r>
          </a:p>
          <a:p>
            <a:r>
              <a:rPr lang="en-US" sz="3000" dirty="0">
                <a:solidFill>
                  <a:schemeClr val="bg1"/>
                </a:solidFill>
                <a:latin typeface="Univers" charset="0"/>
              </a:rPr>
              <a:t> </a:t>
            </a:r>
            <a:r>
              <a:rPr lang="en-US" sz="3000" dirty="0" smtClean="0">
                <a:solidFill>
                  <a:schemeClr val="bg1"/>
                </a:solidFill>
                <a:latin typeface="Univers" charset="0"/>
              </a:rPr>
              <a:t>  Presentation &amp; Dialogue</a:t>
            </a:r>
            <a:endParaRPr lang="en-US" sz="3000" dirty="0">
              <a:solidFill>
                <a:schemeClr val="bg1"/>
              </a:solidFill>
              <a:latin typeface="Univers" charset="0"/>
            </a:endParaRPr>
          </a:p>
        </p:txBody>
      </p:sp>
      <p:sp>
        <p:nvSpPr>
          <p:cNvPr id="18440" name="Rectangle 10"/>
          <p:cNvSpPr>
            <a:spLocks noChangeArrowheads="1"/>
          </p:cNvSpPr>
          <p:nvPr/>
        </p:nvSpPr>
        <p:spPr bwMode="auto">
          <a:xfrm>
            <a:off x="0" y="5022850"/>
            <a:ext cx="9144000" cy="174625"/>
          </a:xfrm>
          <a:prstGeom prst="rect">
            <a:avLst/>
          </a:prstGeom>
          <a:solidFill>
            <a:srgbClr val="7A2538"/>
          </a:solidFill>
          <a:ln w="9525">
            <a:noFill/>
            <a:miter lim="800000"/>
            <a:headEnd/>
            <a:tailEnd/>
          </a:ln>
        </p:spPr>
        <p:txBody>
          <a:bodyPr wrap="none" anchor="ctr">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Some Other Universal Thinking Flaws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669143" y="1422400"/>
            <a:ext cx="7276420" cy="4978400"/>
          </a:xfrm>
        </p:spPr>
        <p:txBody>
          <a:bodyPr/>
          <a:lstStyle/>
          <a:p>
            <a:r>
              <a:rPr lang="en-US" sz="1800" dirty="0" smtClean="0"/>
              <a:t>Indiscriminately                    vs.         Critically</a:t>
            </a:r>
            <a:endParaRPr lang="en-US" sz="1800" dirty="0"/>
          </a:p>
          <a:p>
            <a:r>
              <a:rPr lang="en-US" sz="1800" dirty="0"/>
              <a:t>Routinely                              </a:t>
            </a:r>
            <a:r>
              <a:rPr lang="en-US" sz="1800" dirty="0" smtClean="0"/>
              <a:t>vs.         Creatively</a:t>
            </a:r>
            <a:endParaRPr lang="en-US" sz="1800" dirty="0"/>
          </a:p>
          <a:p>
            <a:r>
              <a:rPr lang="en-US" sz="1800" dirty="0"/>
              <a:t>Jump to Conclusions            </a:t>
            </a:r>
            <a:r>
              <a:rPr lang="en-US" sz="1800" dirty="0" smtClean="0"/>
              <a:t>vs.         </a:t>
            </a:r>
            <a:r>
              <a:rPr lang="en-US" sz="1800" dirty="0"/>
              <a:t>Deductively, </a:t>
            </a:r>
            <a:r>
              <a:rPr lang="en-US" sz="1800" dirty="0" smtClean="0"/>
              <a:t>Inductively</a:t>
            </a:r>
          </a:p>
          <a:p>
            <a:r>
              <a:rPr lang="en-US" sz="1800" dirty="0" smtClean="0"/>
              <a:t>Dependently                         vs.         Independently</a:t>
            </a:r>
            <a:endParaRPr lang="en-US" sz="1800" dirty="0"/>
          </a:p>
          <a:p>
            <a:r>
              <a:rPr lang="en-US" sz="1800" dirty="0"/>
              <a:t>Partially                                 </a:t>
            </a:r>
            <a:r>
              <a:rPr lang="en-US" sz="1800" dirty="0" smtClean="0"/>
              <a:t>vs.        Completely</a:t>
            </a:r>
            <a:endParaRPr lang="en-US" sz="1800" dirty="0"/>
          </a:p>
          <a:p>
            <a:r>
              <a:rPr lang="en-US" sz="1800" dirty="0"/>
              <a:t>Superficially                           </a:t>
            </a:r>
            <a:r>
              <a:rPr lang="en-US" sz="1800" dirty="0" smtClean="0"/>
              <a:t>vs.        Deeply</a:t>
            </a:r>
            <a:endParaRPr lang="en-US" sz="1800" dirty="0"/>
          </a:p>
          <a:p>
            <a:r>
              <a:rPr lang="en-US" sz="1800" dirty="0"/>
              <a:t>Randomly                              </a:t>
            </a:r>
            <a:r>
              <a:rPr lang="en-US" sz="1800" dirty="0" smtClean="0"/>
              <a:t>vs.        With </a:t>
            </a:r>
            <a:r>
              <a:rPr lang="en-US" sz="1800" dirty="0"/>
              <a:t>Discipline</a:t>
            </a:r>
          </a:p>
          <a:p>
            <a:r>
              <a:rPr lang="en-US" sz="1800" dirty="0" smtClean="0"/>
              <a:t>Reactively/Defensively          vs.        Purposefully /Inclusively</a:t>
            </a:r>
            <a:endParaRPr lang="en-US" sz="1800" dirty="0"/>
          </a:p>
          <a:p>
            <a:r>
              <a:rPr lang="en-US" sz="1800" dirty="0"/>
              <a:t>Tactically                               </a:t>
            </a:r>
            <a:r>
              <a:rPr lang="en-US" sz="1800" dirty="0" smtClean="0"/>
              <a:t>vs.        Strategically &amp; Tactically</a:t>
            </a:r>
            <a:endParaRPr lang="en-US" sz="1800" dirty="0"/>
          </a:p>
          <a:p>
            <a:r>
              <a:rPr lang="en-US" sz="1800" dirty="0"/>
              <a:t>Unprincipled                          </a:t>
            </a:r>
            <a:r>
              <a:rPr lang="en-US" sz="1800" dirty="0" smtClean="0"/>
              <a:t>vs.        Principled</a:t>
            </a:r>
            <a:endParaRPr lang="en-US" sz="1800" dirty="0"/>
          </a:p>
          <a:p>
            <a:r>
              <a:rPr lang="en-US" sz="1800" dirty="0"/>
              <a:t>Analytically/Reductively         </a:t>
            </a:r>
            <a:r>
              <a:rPr lang="en-US" sz="1800" dirty="0" smtClean="0"/>
              <a:t>vs.       Synthetically/Systemically</a:t>
            </a:r>
            <a:endParaRPr lang="en-US" sz="1800" dirty="0"/>
          </a:p>
          <a:p>
            <a:r>
              <a:rPr lang="en-US" sz="1800" dirty="0"/>
              <a:t>Unconsciously/Controlled      </a:t>
            </a:r>
            <a:r>
              <a:rPr lang="en-US" sz="1800" dirty="0" smtClean="0"/>
              <a:t>vs.       Consciously/Self-Managing </a:t>
            </a:r>
            <a:endParaRPr lang="en-US" sz="1800" dirty="0"/>
          </a:p>
          <a:p>
            <a:endParaRPr lang="en-US" sz="1800" dirty="0">
              <a:latin typeface="Arial" pitchFamily="34" charset="0"/>
              <a:cs typeface="Arial" pitchFamily="34" charset="0"/>
            </a:endParaRPr>
          </a:p>
          <a:p>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30186064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Why Focus on Developing Thinking Capability?</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0" indent="0">
              <a:spcAft>
                <a:spcPts val="600"/>
              </a:spcAft>
              <a:buNone/>
            </a:pPr>
            <a:r>
              <a:rPr lang="en-US" sz="1800" b="1" dirty="0" smtClean="0">
                <a:latin typeface="Arial" pitchFamily="-65" charset="0"/>
                <a:ea typeface="Arial" pitchFamily="-65" charset="0"/>
                <a:cs typeface="Arial" pitchFamily="-65" charset="0"/>
              </a:rPr>
              <a:t>Next: Extensive Research </a:t>
            </a:r>
            <a:r>
              <a:rPr lang="en-US" sz="1800" b="1" dirty="0">
                <a:latin typeface="Arial" pitchFamily="-65" charset="0"/>
                <a:ea typeface="Arial" pitchFamily="-65" charset="0"/>
                <a:cs typeface="Arial" pitchFamily="-65" charset="0"/>
              </a:rPr>
              <a:t>on Performance Improvement Methods &amp; </a:t>
            </a:r>
            <a:r>
              <a:rPr lang="en-US" sz="1800" b="1" dirty="0" smtClean="0">
                <a:latin typeface="Arial" pitchFamily="-65" charset="0"/>
                <a:ea typeface="Arial" pitchFamily="-65" charset="0"/>
                <a:cs typeface="Arial" pitchFamily="-65" charset="0"/>
              </a:rPr>
              <a:t>Results</a:t>
            </a:r>
            <a:endParaRPr lang="en-US" sz="1800" dirty="0" smtClean="0">
              <a:latin typeface="Arial" pitchFamily="-65" charset="0"/>
              <a:ea typeface="Arial" pitchFamily="-65" charset="0"/>
              <a:cs typeface="Arial" pitchFamily="-65" charset="0"/>
            </a:endParaRPr>
          </a:p>
          <a:p>
            <a:pPr marL="228600" indent="-228600">
              <a:spcAft>
                <a:spcPts val="600"/>
              </a:spcAft>
            </a:pPr>
            <a:r>
              <a:rPr lang="en-US" sz="1800" dirty="0" smtClean="0">
                <a:latin typeface="Arial" pitchFamily="-65" charset="0"/>
                <a:ea typeface="Arial" pitchFamily="-65" charset="0"/>
                <a:cs typeface="Arial" pitchFamily="-65" charset="0"/>
              </a:rPr>
              <a:t>Case study </a:t>
            </a:r>
            <a:r>
              <a:rPr lang="en-US" sz="1400" dirty="0" smtClean="0">
                <a:latin typeface="Arial" pitchFamily="-65" charset="0"/>
                <a:ea typeface="Arial" pitchFamily="-65" charset="0"/>
                <a:cs typeface="Arial" pitchFamily="-65" charset="0"/>
              </a:rPr>
              <a:t>– perhaps the most intensive, comprehensive and successful corporate </a:t>
            </a:r>
            <a:r>
              <a:rPr lang="en-US" sz="1400" dirty="0">
                <a:latin typeface="Arial" pitchFamily="-65" charset="0"/>
                <a:ea typeface="Arial" pitchFamily="-65" charset="0"/>
                <a:cs typeface="Arial" pitchFamily="-65" charset="0"/>
              </a:rPr>
              <a:t>t</a:t>
            </a:r>
            <a:r>
              <a:rPr lang="en-US" sz="1400" dirty="0" smtClean="0">
                <a:latin typeface="Arial" pitchFamily="-65" charset="0"/>
                <a:ea typeface="Arial" pitchFamily="-65" charset="0"/>
                <a:cs typeface="Arial" pitchFamily="-65" charset="0"/>
              </a:rPr>
              <a:t>ransformational </a:t>
            </a:r>
            <a:r>
              <a:rPr lang="en-US" sz="1400" dirty="0">
                <a:latin typeface="Arial" pitchFamily="-65" charset="0"/>
                <a:ea typeface="Arial" pitchFamily="-65" charset="0"/>
                <a:cs typeface="Arial" pitchFamily="-65" charset="0"/>
              </a:rPr>
              <a:t>t</a:t>
            </a:r>
            <a:r>
              <a:rPr lang="en-US" sz="1400" dirty="0" smtClean="0">
                <a:latin typeface="Arial" pitchFamily="-65" charset="0"/>
                <a:ea typeface="Arial" pitchFamily="-65" charset="0"/>
                <a:cs typeface="Arial" pitchFamily="-65" charset="0"/>
              </a:rPr>
              <a:t>urnaround ever, at Crown </a:t>
            </a:r>
            <a:r>
              <a:rPr lang="en-US" sz="1400" dirty="0" err="1" smtClean="0">
                <a:latin typeface="Arial" pitchFamily="-65" charset="0"/>
                <a:ea typeface="Arial" pitchFamily="-65" charset="0"/>
                <a:cs typeface="Arial" pitchFamily="-65" charset="0"/>
              </a:rPr>
              <a:t>Zellerbach</a:t>
            </a:r>
            <a:r>
              <a:rPr lang="en-US" sz="1400" dirty="0" smtClean="0">
                <a:latin typeface="Arial" pitchFamily="-65" charset="0"/>
                <a:ea typeface="Arial" pitchFamily="-65" charset="0"/>
                <a:cs typeface="Arial" pitchFamily="-65" charset="0"/>
              </a:rPr>
              <a:t>, a Fortune 100 company that soared from the bottom to the top of its industry in less than 2 years (even less than its CEO’s public “impossible” commitment to do so in 1000 days</a:t>
            </a:r>
          </a:p>
          <a:p>
            <a:pPr marL="228600" indent="-228600">
              <a:spcAft>
                <a:spcPts val="600"/>
              </a:spcAft>
            </a:pPr>
            <a:r>
              <a:rPr lang="en-US" sz="1800" dirty="0" smtClean="0">
                <a:latin typeface="Arial" pitchFamily="-65" charset="0"/>
                <a:ea typeface="Arial" pitchFamily="-65" charset="0"/>
                <a:cs typeface="Arial" pitchFamily="-65" charset="0"/>
              </a:rPr>
              <a:t>Network Associates clients/Intentional Systems Transformation (IST) users achieve 10X improvements over other methods, e.g.:</a:t>
            </a:r>
          </a:p>
          <a:p>
            <a:pPr marL="628650" lvl="1" indent="-228600">
              <a:spcAft>
                <a:spcPts val="600"/>
              </a:spcAft>
            </a:pPr>
            <a:r>
              <a:rPr lang="en-US" sz="1400" dirty="0">
                <a:latin typeface="Arial" pitchFamily="-65" charset="0"/>
                <a:ea typeface="Arial" pitchFamily="-65" charset="0"/>
                <a:cs typeface="Arial" pitchFamily="-65" charset="0"/>
              </a:rPr>
              <a:t>P&amp;G’s Lima plant -- 3X </a:t>
            </a:r>
            <a:r>
              <a:rPr lang="en-US" sz="1400" dirty="0" smtClean="0">
                <a:latin typeface="Arial" pitchFamily="-65" charset="0"/>
                <a:ea typeface="Arial" pitchFamily="-65" charset="0"/>
                <a:cs typeface="Arial" pitchFamily="-65" charset="0"/>
              </a:rPr>
              <a:t>productivity, superior quality, sustainability</a:t>
            </a:r>
            <a:endParaRPr lang="en-US" sz="1400" dirty="0">
              <a:latin typeface="Arial" pitchFamily="-65" charset="0"/>
              <a:ea typeface="Arial" pitchFamily="-65" charset="0"/>
              <a:cs typeface="Arial" pitchFamily="-65" charset="0"/>
            </a:endParaRPr>
          </a:p>
          <a:p>
            <a:pPr marL="628650" lvl="1" indent="-228600">
              <a:spcAft>
                <a:spcPts val="600"/>
              </a:spcAft>
            </a:pPr>
            <a:r>
              <a:rPr lang="en-US" sz="1400" dirty="0">
                <a:latin typeface="Arial" pitchFamily="-65" charset="0"/>
                <a:ea typeface="Arial" pitchFamily="-65" charset="0"/>
                <a:cs typeface="Arial" pitchFamily="-65" charset="0"/>
              </a:rPr>
              <a:t>Clorox Kingsford Charcoal Division -- 3X </a:t>
            </a:r>
            <a:r>
              <a:rPr lang="en-US" sz="1400" dirty="0" smtClean="0">
                <a:latin typeface="Arial" pitchFamily="-65" charset="0"/>
                <a:ea typeface="Arial" pitchFamily="-65" charset="0"/>
                <a:cs typeface="Arial" pitchFamily="-65" charset="0"/>
              </a:rPr>
              <a:t>productivity, 10X quality, 250% profitability increase</a:t>
            </a:r>
          </a:p>
          <a:p>
            <a:pPr marL="228600" indent="-228600">
              <a:spcAft>
                <a:spcPts val="600"/>
              </a:spcAft>
            </a:pPr>
            <a:r>
              <a:rPr lang="en-US" sz="1800" dirty="0" smtClean="0">
                <a:latin typeface="Arial" pitchFamily="-65" charset="0"/>
                <a:ea typeface="Arial" pitchFamily="-65" charset="0"/>
                <a:cs typeface="Arial" pitchFamily="-65" charset="0"/>
              </a:rPr>
              <a:t>UCLA Center for Quality of Work Life research </a:t>
            </a:r>
          </a:p>
          <a:p>
            <a:pPr marL="228600" indent="-228600">
              <a:spcAft>
                <a:spcPts val="600"/>
              </a:spcAft>
            </a:pPr>
            <a:r>
              <a:rPr lang="en-US" sz="1800" dirty="0" smtClean="0">
                <a:latin typeface="Arial" pitchFamily="-65" charset="0"/>
                <a:ea typeface="Arial" pitchFamily="-65" charset="0"/>
                <a:cs typeface="Arial" pitchFamily="-65" charset="0"/>
              </a:rPr>
              <a:t>Du Pont research </a:t>
            </a:r>
          </a:p>
          <a:p>
            <a:pPr marL="228600" indent="-228600">
              <a:spcAft>
                <a:spcPts val="600"/>
              </a:spcAft>
            </a:pPr>
            <a:r>
              <a:rPr lang="en-US" sz="1800" dirty="0" smtClean="0">
                <a:latin typeface="Arial" pitchFamily="-65" charset="0"/>
                <a:ea typeface="Arial" pitchFamily="-65" charset="0"/>
                <a:cs typeface="Arial" pitchFamily="-65" charset="0"/>
              </a:rPr>
              <a:t>UCLA PhD Dissertation </a:t>
            </a:r>
          </a:p>
          <a:p>
            <a:pPr marL="228600" indent="-228600">
              <a:spcAft>
                <a:spcPts val="600"/>
              </a:spcAft>
            </a:pPr>
            <a:r>
              <a:rPr lang="en-US" sz="1800" dirty="0" smtClean="0">
                <a:latin typeface="Arial" pitchFamily="-65" charset="0"/>
                <a:ea typeface="Arial" pitchFamily="-65" charset="0"/>
                <a:cs typeface="Arial" pitchFamily="-65" charset="0"/>
              </a:rPr>
              <a:t>Association for </a:t>
            </a:r>
            <a:r>
              <a:rPr lang="en-US" sz="1800" smtClean="0">
                <a:latin typeface="Arial" pitchFamily="-65" charset="0"/>
                <a:ea typeface="Arial" pitchFamily="-65" charset="0"/>
                <a:cs typeface="Arial" pitchFamily="-65" charset="0"/>
              </a:rPr>
              <a:t>Talent Development-sponsored </a:t>
            </a:r>
            <a:r>
              <a:rPr lang="en-US" sz="1800" dirty="0" smtClean="0">
                <a:latin typeface="Arial" pitchFamily="-65" charset="0"/>
                <a:ea typeface="Arial" pitchFamily="-65" charset="0"/>
                <a:cs typeface="Arial" pitchFamily="-65" charset="0"/>
              </a:rPr>
              <a:t>research</a:t>
            </a:r>
            <a:r>
              <a:rPr lang="en-US" sz="1800" dirty="0">
                <a:latin typeface="Arial" pitchFamily="-65" charset="0"/>
                <a:ea typeface="Arial" pitchFamily="-65" charset="0"/>
                <a:cs typeface="Arial" pitchFamily="-65" charset="0"/>
              </a:rPr>
              <a:t> </a:t>
            </a:r>
            <a:endParaRPr lang="en-US" sz="1800" dirty="0" smtClean="0">
              <a:latin typeface="Arial" pitchFamily="-65" charset="0"/>
              <a:ea typeface="Arial" pitchFamily="-65" charset="0"/>
              <a:cs typeface="Arial" pitchFamily="-65" charset="0"/>
            </a:endParaRPr>
          </a:p>
          <a:p>
            <a:pPr marL="228600" indent="-228600">
              <a:spcAft>
                <a:spcPts val="600"/>
              </a:spcAft>
              <a:buNone/>
            </a:pPr>
            <a:endParaRPr lang="en-US" sz="1800" dirty="0" smtClean="0">
              <a:ea typeface="Times New Roman"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Corporate Turnaround – Crown </a:t>
            </a:r>
            <a:r>
              <a:rPr lang="en-US" dirty="0" err="1" smtClean="0">
                <a:latin typeface="Univers" charset="0"/>
                <a:ea typeface="ＭＳ Ｐゴシック" pitchFamily="-65" charset="-128"/>
                <a:cs typeface="ＭＳ Ｐゴシック" pitchFamily="-65" charset="-128"/>
              </a:rPr>
              <a:t>Zellerbach</a:t>
            </a:r>
            <a:r>
              <a:rPr lang="en-US" dirty="0" smtClean="0">
                <a:latin typeface="Univers" charset="0"/>
                <a:ea typeface="ＭＳ Ｐゴシック" pitchFamily="-65" charset="-128"/>
                <a:cs typeface="ＭＳ Ｐゴシック" pitchFamily="-65" charset="-128"/>
              </a:rPr>
              <a:t> Story</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eaLnBrk="1" hangingPunct="1">
              <a:lnSpc>
                <a:spcPct val="90000"/>
              </a:lnSpc>
              <a:spcAft>
                <a:spcPts val="600"/>
              </a:spcAft>
              <a:buNone/>
            </a:pPr>
            <a:endParaRPr lang="en-US" sz="1800" dirty="0" smtClean="0">
              <a:ea typeface="Times New Roman"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pic>
        <p:nvPicPr>
          <p:cNvPr id="5" name="Picture 4" descr="Crown Story.png"/>
          <p:cNvPicPr>
            <a:picLocks noChangeAspect="1"/>
          </p:cNvPicPr>
          <p:nvPr/>
        </p:nvPicPr>
        <p:blipFill>
          <a:blip r:embed="rId3"/>
          <a:stretch>
            <a:fillRect/>
          </a:stretch>
        </p:blipFill>
        <p:spPr>
          <a:xfrm>
            <a:off x="1643063" y="1358900"/>
            <a:ext cx="7213600" cy="5054600"/>
          </a:xfrm>
          <a:prstGeom prst="rect">
            <a:avLst/>
          </a:prstGeom>
        </p:spPr>
      </p:pic>
      <p:cxnSp>
        <p:nvCxnSpPr>
          <p:cNvPr id="6" name="Straight Connector 5"/>
          <p:cNvCxnSpPr/>
          <p:nvPr/>
        </p:nvCxnSpPr>
        <p:spPr>
          <a:xfrm flipV="1">
            <a:off x="6137564" y="6026727"/>
            <a:ext cx="2355272" cy="5541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CZ Research Discovers IST Delivers 10X Results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eaLnBrk="1" hangingPunct="1">
              <a:lnSpc>
                <a:spcPct val="90000"/>
              </a:lnSpc>
              <a:spcAft>
                <a:spcPts val="600"/>
              </a:spcAft>
              <a:buNone/>
            </a:pPr>
            <a:endParaRPr lang="en-US" sz="1800" dirty="0" smtClean="0">
              <a:ea typeface="Times New Roman"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pic>
        <p:nvPicPr>
          <p:cNvPr id="7" name="Picture 6" descr="QOT Diagram1.png"/>
          <p:cNvPicPr>
            <a:picLocks noChangeAspect="1"/>
          </p:cNvPicPr>
          <p:nvPr/>
        </p:nvPicPr>
        <p:blipFill>
          <a:blip r:embed="rId3"/>
          <a:stretch>
            <a:fillRect/>
          </a:stretch>
        </p:blipFill>
        <p:spPr>
          <a:xfrm rot="-60000">
            <a:off x="1701800" y="1397000"/>
            <a:ext cx="7175500" cy="5015792"/>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Developing Thinking Capability at  Crown Z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108699"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pic>
        <p:nvPicPr>
          <p:cNvPr id="6" name="Picture 5" descr="Thinking.png"/>
          <p:cNvPicPr>
            <a:picLocks noChangeAspect="1"/>
          </p:cNvPicPr>
          <p:nvPr/>
        </p:nvPicPr>
        <p:blipFill>
          <a:blip r:embed="rId3"/>
          <a:stretch>
            <a:fillRect/>
          </a:stretch>
        </p:blipFill>
        <p:spPr>
          <a:xfrm>
            <a:off x="1473199" y="1219200"/>
            <a:ext cx="7505701" cy="51943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fontScale="90000"/>
          </a:bodyPr>
          <a:lstStyle/>
          <a:p>
            <a:r>
              <a:rPr lang="en-US" dirty="0" smtClean="0">
                <a:latin typeface="Univers" charset="0"/>
                <a:ea typeface="ＭＳ Ｐゴシック" pitchFamily="-65" charset="-128"/>
                <a:cs typeface="ＭＳ Ｐゴシック" pitchFamily="-65" charset="-128"/>
              </a:rPr>
              <a:t>Developing Quality of Thinking at Crown </a:t>
            </a:r>
            <a:r>
              <a:rPr lang="en-US" dirty="0" err="1" smtClean="0">
                <a:latin typeface="Univers" charset="0"/>
                <a:ea typeface="ＭＳ Ｐゴシック" pitchFamily="-65" charset="-128"/>
                <a:cs typeface="ＭＳ Ｐゴシック" pitchFamily="-65" charset="-128"/>
              </a:rPr>
              <a:t>Zellerbach</a:t>
            </a:r>
            <a:r>
              <a:rPr lang="en-US" dirty="0" smtClean="0">
                <a:latin typeface="Univers" charset="0"/>
                <a:ea typeface="ＭＳ Ｐゴシック" pitchFamily="-65" charset="-128"/>
                <a:cs typeface="ＭＳ Ｐゴシック" pitchFamily="-65" charset="-128"/>
              </a:rPr>
              <a:t>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eaLnBrk="1" hangingPunct="1">
              <a:lnSpc>
                <a:spcPct val="90000"/>
              </a:lnSpc>
              <a:spcAft>
                <a:spcPts val="600"/>
              </a:spcAft>
              <a:buNone/>
            </a:pPr>
            <a:endParaRPr lang="en-US" sz="1800" dirty="0" smtClean="0">
              <a:ea typeface="Times New Roman"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pic>
        <p:nvPicPr>
          <p:cNvPr id="6" name="Picture 5" descr="Zellerbach2.png"/>
          <p:cNvPicPr>
            <a:picLocks noChangeAspect="1"/>
          </p:cNvPicPr>
          <p:nvPr/>
        </p:nvPicPr>
        <p:blipFill>
          <a:blip r:embed="rId3"/>
          <a:stretch>
            <a:fillRect/>
          </a:stretch>
        </p:blipFill>
        <p:spPr>
          <a:xfrm>
            <a:off x="1625601" y="1384300"/>
            <a:ext cx="7200900" cy="50292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Research on IST Performance Improvement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228600" indent="-228600">
              <a:spcAft>
                <a:spcPts val="600"/>
              </a:spcAft>
            </a:pPr>
            <a:r>
              <a:rPr lang="en-US" sz="1800" dirty="0">
                <a:latin typeface="Arial" pitchFamily="-65" charset="0"/>
                <a:ea typeface="Arial" pitchFamily="-65" charset="0"/>
                <a:cs typeface="Arial" pitchFamily="-65" charset="0"/>
              </a:rPr>
              <a:t>P&amp;G’s Lima plant – a 3X plant with superior quality; Bob Waterman: “Lima is the best-managed plant in the U.S.” and “…the best America has to offer.”</a:t>
            </a:r>
          </a:p>
          <a:p>
            <a:pPr marL="228600" indent="-228600">
              <a:spcAft>
                <a:spcPts val="600"/>
              </a:spcAft>
            </a:pPr>
            <a:r>
              <a:rPr lang="en-US" sz="1800" dirty="0" smtClean="0">
                <a:latin typeface="Arial" pitchFamily="-65" charset="0"/>
                <a:ea typeface="Arial" pitchFamily="-65" charset="0"/>
                <a:cs typeface="Arial" pitchFamily="-65" charset="0"/>
              </a:rPr>
              <a:t>Clorox </a:t>
            </a:r>
            <a:r>
              <a:rPr lang="en-US" sz="1800" dirty="0">
                <a:latin typeface="Arial" pitchFamily="-65" charset="0"/>
                <a:ea typeface="Arial" pitchFamily="-65" charset="0"/>
                <a:cs typeface="Arial" pitchFamily="-65" charset="0"/>
              </a:rPr>
              <a:t>Kingsford Charcoal -- 3X productivity, worst to best safety, 10X quality improvement, 3X new product development, #1 or 2 in every category, 250% profitability increase, to #2;</a:t>
            </a:r>
          </a:p>
          <a:p>
            <a:pPr marL="0" indent="0">
              <a:spcAft>
                <a:spcPts val="600"/>
              </a:spcAft>
              <a:buNone/>
            </a:pPr>
            <a:r>
              <a:rPr lang="en-US" sz="1800" dirty="0" smtClean="0">
                <a:latin typeface="Arial" pitchFamily="-65" charset="0"/>
                <a:ea typeface="Arial" pitchFamily="-65" charset="0"/>
                <a:cs typeface="Arial" pitchFamily="-65" charset="0"/>
              </a:rPr>
              <a:t>	- Work </a:t>
            </a:r>
            <a:r>
              <a:rPr lang="en-US" sz="1800" dirty="0">
                <a:latin typeface="Arial" pitchFamily="-65" charset="0"/>
                <a:ea typeface="Arial" pitchFamily="-65" charset="0"/>
                <a:cs typeface="Arial" pitchFamily="-65" charset="0"/>
              </a:rPr>
              <a:t>is hard, dirty, dangerous, done in remote areas; 	</a:t>
            </a:r>
            <a:r>
              <a:rPr lang="en-US" sz="1800" dirty="0" smtClean="0">
                <a:latin typeface="Arial" pitchFamily="-65" charset="0"/>
                <a:ea typeface="Arial" pitchFamily="-65" charset="0"/>
                <a:cs typeface="Arial" pitchFamily="-65" charset="0"/>
              </a:rPr>
              <a:t>   employees </a:t>
            </a:r>
            <a:r>
              <a:rPr lang="en-US" sz="1800" dirty="0">
                <a:latin typeface="Arial" pitchFamily="-65" charset="0"/>
                <a:ea typeface="Arial" pitchFamily="-65" charset="0"/>
                <a:cs typeface="Arial" pitchFamily="-65" charset="0"/>
              </a:rPr>
              <a:t>with limited education, some illiterate </a:t>
            </a:r>
            <a:endParaRPr lang="en-US" sz="1800" dirty="0" smtClean="0">
              <a:latin typeface="Arial" pitchFamily="-65" charset="0"/>
              <a:ea typeface="Arial" pitchFamily="-65" charset="0"/>
              <a:cs typeface="Arial" pitchFamily="-65" charset="0"/>
            </a:endParaRPr>
          </a:p>
          <a:p>
            <a:pPr marL="228600" indent="-228600">
              <a:spcAft>
                <a:spcPts val="600"/>
              </a:spcAft>
            </a:pPr>
            <a:r>
              <a:rPr lang="en-US" sz="1800" dirty="0" smtClean="0">
                <a:latin typeface="Arial" pitchFamily="-65" charset="0"/>
                <a:ea typeface="Arial" pitchFamily="-65" charset="0"/>
                <a:cs typeface="Arial" pitchFamily="-65" charset="0"/>
              </a:rPr>
              <a:t>UCLA QWL researcher, </a:t>
            </a:r>
            <a:r>
              <a:rPr lang="en-US" sz="1800" dirty="0">
                <a:latin typeface="Arial" pitchFamily="-65" charset="0"/>
                <a:ea typeface="Arial" pitchFamily="-65" charset="0"/>
                <a:cs typeface="Arial" pitchFamily="-65" charset="0"/>
              </a:rPr>
              <a:t>Joel </a:t>
            </a:r>
            <a:r>
              <a:rPr lang="en-US" sz="1800" dirty="0" err="1" smtClean="0">
                <a:latin typeface="Arial" pitchFamily="-65" charset="0"/>
                <a:ea typeface="Arial" pitchFamily="-65" charset="0"/>
                <a:cs typeface="Arial" pitchFamily="-65" charset="0"/>
              </a:rPr>
              <a:t>Fadem</a:t>
            </a:r>
            <a:r>
              <a:rPr lang="en-US" sz="1800" dirty="0" smtClean="0">
                <a:latin typeface="Arial" pitchFamily="-65" charset="0"/>
                <a:ea typeface="Arial" pitchFamily="-65" charset="0"/>
                <a:cs typeface="Arial" pitchFamily="-65" charset="0"/>
              </a:rPr>
              <a:t>: “IST is off the charts.”</a:t>
            </a:r>
          </a:p>
          <a:p>
            <a:pPr marL="228600" indent="-228600">
              <a:spcAft>
                <a:spcPts val="600"/>
              </a:spcAft>
            </a:pPr>
            <a:r>
              <a:rPr lang="en-US" sz="1800" dirty="0" smtClean="0">
                <a:latin typeface="Arial" pitchFamily="-65" charset="0"/>
                <a:ea typeface="Arial" pitchFamily="-65" charset="0"/>
                <a:cs typeface="Arial" pitchFamily="-65" charset="0"/>
              </a:rPr>
              <a:t>Du Pont research: IST is most comprehensive, impactful</a:t>
            </a:r>
          </a:p>
          <a:p>
            <a:pPr marL="228600" indent="-228600">
              <a:spcAft>
                <a:spcPts val="600"/>
              </a:spcAft>
            </a:pPr>
            <a:r>
              <a:rPr lang="en-US" sz="1800" dirty="0" smtClean="0">
                <a:latin typeface="Arial" pitchFamily="-65" charset="0"/>
                <a:ea typeface="Arial" pitchFamily="-65" charset="0"/>
                <a:cs typeface="Arial" pitchFamily="-65" charset="0"/>
              </a:rPr>
              <a:t>UCLA PhD Dissertation: most comprehensive is most impactful</a:t>
            </a:r>
          </a:p>
          <a:p>
            <a:pPr marL="228600" indent="-228600">
              <a:spcAft>
                <a:spcPts val="600"/>
              </a:spcAft>
            </a:pPr>
            <a:r>
              <a:rPr lang="en-US" sz="1800" dirty="0" smtClean="0">
                <a:latin typeface="Arial" pitchFamily="-65" charset="0"/>
                <a:ea typeface="Arial" pitchFamily="-65" charset="0"/>
                <a:cs typeface="Arial" pitchFamily="-65" charset="0"/>
              </a:rPr>
              <a:t>ATD research: IST is most comprehensive, deepest, richest</a:t>
            </a:r>
          </a:p>
          <a:p>
            <a:pPr marL="228600" indent="-228600">
              <a:spcAft>
                <a:spcPts val="600"/>
              </a:spcAft>
            </a:pPr>
            <a:r>
              <a:rPr lang="en-US" sz="1800" dirty="0">
                <a:latin typeface="Arial" pitchFamily="-65" charset="0"/>
                <a:ea typeface="Arial" pitchFamily="-65" charset="0"/>
                <a:cs typeface="Arial" pitchFamily="-65" charset="0"/>
              </a:rPr>
              <a:t>Harvard Business Review – Common </a:t>
            </a:r>
            <a:r>
              <a:rPr lang="en-US" sz="1800" dirty="0" smtClean="0">
                <a:latin typeface="Arial" pitchFamily="-65" charset="0"/>
                <a:ea typeface="Arial" pitchFamily="-65" charset="0"/>
                <a:cs typeface="Arial" pitchFamily="-65" charset="0"/>
              </a:rPr>
              <a:t>Disciplines underlie success in leading companies</a:t>
            </a:r>
            <a:endParaRPr lang="en-US" sz="1800" dirty="0">
              <a:latin typeface="Arial" pitchFamily="-65" charset="0"/>
              <a:ea typeface="Arial" pitchFamily="-65" charset="0"/>
              <a:cs typeface="Arial" pitchFamily="-65" charset="0"/>
            </a:endParaRPr>
          </a:p>
          <a:p>
            <a:pPr marL="228600" indent="-228600">
              <a:spcAft>
                <a:spcPts val="600"/>
              </a:spcAft>
            </a:pPr>
            <a:endParaRPr lang="en-US" sz="1800" dirty="0" smtClean="0">
              <a:latin typeface="Arial" pitchFamily="-65" charset="0"/>
              <a:ea typeface="Arial" pitchFamily="-65" charset="0"/>
              <a:cs typeface="Arial" pitchFamily="-65" charset="0"/>
            </a:endParaRPr>
          </a:p>
          <a:p>
            <a:pPr marL="228600" indent="-228600">
              <a:spcAft>
                <a:spcPts val="600"/>
              </a:spcAft>
              <a:buNone/>
            </a:pPr>
            <a:endParaRPr lang="en-US" sz="1800" dirty="0" smtClean="0">
              <a:ea typeface="Times New Roman"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9802620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6197765"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smtClean="0">
                <a:latin typeface="Univers" charset="0"/>
                <a:ea typeface="ＭＳ Ｐゴシック" pitchFamily="-65" charset="-128"/>
                <a:cs typeface="ＭＳ Ｐゴシック" pitchFamily="-65" charset="-128"/>
              </a:rPr>
              <a:t>IST and Technologies of Transformation Map</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050878" y="1295400"/>
            <a:ext cx="7226347" cy="4640239"/>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878" y="1105470"/>
            <a:ext cx="7410450" cy="548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2293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Harvard Business Review – Common Disciplines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r>
              <a:rPr lang="en-US" sz="1600" dirty="0">
                <a:latin typeface="Arial" pitchFamily="34" charset="0"/>
                <a:cs typeface="Arial" pitchFamily="34" charset="0"/>
              </a:rPr>
              <a:t>Many leading companies use common disciplines (for planning, problem-solving, meetings, project management, etc.) </a:t>
            </a:r>
          </a:p>
          <a:p>
            <a:r>
              <a:rPr lang="en-US" sz="1600" dirty="0">
                <a:latin typeface="Arial" pitchFamily="34" charset="0"/>
                <a:cs typeface="Arial" pitchFamily="34" charset="0"/>
              </a:rPr>
              <a:t>This practice brings a level of professionalism, in the way work is done, like that normally associated with professional disciplines like medicine or engineering. </a:t>
            </a:r>
          </a:p>
          <a:p>
            <a:r>
              <a:rPr lang="en-US" sz="1600" dirty="0">
                <a:latin typeface="Arial" pitchFamily="34" charset="0"/>
                <a:cs typeface="Arial" pitchFamily="34" charset="0"/>
              </a:rPr>
              <a:t>The practice also: </a:t>
            </a:r>
          </a:p>
          <a:p>
            <a:pPr lvl="1"/>
            <a:r>
              <a:rPr lang="en-US" sz="1600" dirty="0">
                <a:latin typeface="Arial" pitchFamily="34" charset="0"/>
                <a:cs typeface="Arial" pitchFamily="34" charset="0"/>
              </a:rPr>
              <a:t>greatly reduces the need for hierarchical and bureaucratic control; enables freedom/control that does not constrain, effective delegation</a:t>
            </a:r>
          </a:p>
          <a:p>
            <a:pPr lvl="1"/>
            <a:r>
              <a:rPr lang="en-US" sz="1600" dirty="0">
                <a:latin typeface="Arial" pitchFamily="34" charset="0"/>
                <a:cs typeface="Arial" pitchFamily="34" charset="0"/>
              </a:rPr>
              <a:t>Enables effective and efficient teamwork </a:t>
            </a:r>
            <a:endParaRPr lang="en-US" sz="1600" dirty="0"/>
          </a:p>
          <a:p>
            <a:pPr lvl="1"/>
            <a:r>
              <a:rPr lang="en-US" sz="1600" dirty="0" smtClean="0">
                <a:latin typeface="Arial" pitchFamily="34" charset="0"/>
                <a:cs typeface="Arial" pitchFamily="34" charset="0"/>
              </a:rPr>
              <a:t>Enhances problem-solving </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Enables conflict </a:t>
            </a:r>
            <a:r>
              <a:rPr lang="en-US" sz="1600" dirty="0">
                <a:latin typeface="Arial" pitchFamily="34" charset="0"/>
                <a:cs typeface="Arial" pitchFamily="34" charset="0"/>
              </a:rPr>
              <a:t>resolution</a:t>
            </a:r>
          </a:p>
          <a:p>
            <a:pPr lvl="1"/>
            <a:r>
              <a:rPr lang="en-US" sz="1600" dirty="0">
                <a:latin typeface="Arial" pitchFamily="34" charset="0"/>
                <a:cs typeface="Arial" pitchFamily="34" charset="0"/>
              </a:rPr>
              <a:t>H</a:t>
            </a:r>
            <a:r>
              <a:rPr lang="en-US" sz="1600" dirty="0" smtClean="0">
                <a:latin typeface="Arial" pitchFamily="34" charset="0"/>
                <a:cs typeface="Arial" pitchFamily="34" charset="0"/>
              </a:rPr>
              <a:t>elps overcome, take advantage of cultural </a:t>
            </a:r>
            <a:r>
              <a:rPr lang="en-US" sz="1600" dirty="0">
                <a:latin typeface="Arial" pitchFamily="34" charset="0"/>
                <a:cs typeface="Arial" pitchFamily="34" charset="0"/>
              </a:rPr>
              <a:t>differences</a:t>
            </a:r>
          </a:p>
          <a:p>
            <a:pPr lvl="1"/>
            <a:r>
              <a:rPr lang="en-US" sz="1600" dirty="0" smtClean="0">
                <a:latin typeface="Arial" pitchFamily="34" charset="0"/>
                <a:cs typeface="Arial" pitchFamily="34" charset="0"/>
              </a:rPr>
              <a:t>Speeds development for succession</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Provides the foundational thinking for creativity</a:t>
            </a:r>
            <a:endParaRPr lang="en-US" sz="1600" dirty="0">
              <a:latin typeface="Arial" pitchFamily="34" charset="0"/>
              <a:cs typeface="Arial" pitchFamily="34" charset="0"/>
            </a:endParaRPr>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15512293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Research on High Performance Organizations</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r>
              <a:rPr lang="en-US" dirty="0" smtClean="0">
                <a:latin typeface="Univers" charset="0"/>
                <a:ea typeface="ＭＳ Ｐゴシック" pitchFamily="-65" charset="-128"/>
                <a:cs typeface="ＭＳ Ｐゴシック" pitchFamily="-65" charset="-128"/>
              </a:rPr>
              <a:t/>
            </a:r>
            <a:br>
              <a:rPr lang="en-US" dirty="0" smtClean="0">
                <a:latin typeface="Univers" charset="0"/>
                <a:ea typeface="ＭＳ Ｐゴシック" pitchFamily="-65" charset="-128"/>
                <a:cs typeface="ＭＳ Ｐゴシック" pitchFamily="-65" charset="-128"/>
              </a:rPr>
            </a:br>
            <a:r>
              <a:rPr lang="en-US" dirty="0">
                <a:latin typeface="Univers" charset="0"/>
                <a:ea typeface="ＭＳ Ｐゴシック" pitchFamily="-65" charset="-128"/>
                <a:cs typeface="ＭＳ Ｐゴシック" pitchFamily="-65" charset="-128"/>
              </a:rPr>
              <a:t/>
            </a:r>
            <a:br>
              <a:rPr lang="en-US" dirty="0">
                <a:latin typeface="Univers" charset="0"/>
                <a:ea typeface="ＭＳ Ｐゴシック" pitchFamily="-65" charset="-128"/>
                <a:cs typeface="ＭＳ Ｐゴシック" pitchFamily="-65" charset="-128"/>
              </a:rPr>
            </a:b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lvl="0" indent="0">
              <a:buNone/>
            </a:pPr>
            <a:r>
              <a:rPr lang="en-US" sz="1800" b="1" dirty="0" smtClean="0">
                <a:latin typeface="Arial" pitchFamily="34" charset="0"/>
                <a:cs typeface="Arial" pitchFamily="34" charset="0"/>
              </a:rPr>
              <a:t>Leading Researchers Endorse IST Methods of Organization Development and Performance Improvement</a:t>
            </a:r>
          </a:p>
          <a:p>
            <a:pPr lvl="0"/>
            <a:endParaRPr lang="en-US" sz="1600" dirty="0">
              <a:latin typeface="Arial" pitchFamily="34" charset="0"/>
              <a:cs typeface="Arial" pitchFamily="34" charset="0"/>
            </a:endParaRPr>
          </a:p>
          <a:p>
            <a:pPr lvl="0"/>
            <a:r>
              <a:rPr lang="en-US" sz="1600" dirty="0" smtClean="0">
                <a:latin typeface="Arial" pitchFamily="34" charset="0"/>
                <a:cs typeface="Arial" pitchFamily="34" charset="0"/>
              </a:rPr>
              <a:t>Jim </a:t>
            </a:r>
            <a:r>
              <a:rPr lang="en-US" sz="1600" dirty="0">
                <a:latin typeface="Arial" pitchFamily="34" charset="0"/>
                <a:cs typeface="Arial" pitchFamily="34" charset="0"/>
              </a:rPr>
              <a:t>Collins:  </a:t>
            </a:r>
            <a:r>
              <a:rPr lang="en-US" sz="1600" i="1" dirty="0">
                <a:latin typeface="Arial" pitchFamily="34" charset="0"/>
                <a:cs typeface="Arial" pitchFamily="34" charset="0"/>
              </a:rPr>
              <a:t>Built to Last, Good to Great, Great by Choice, How the Mighty Fall</a:t>
            </a:r>
            <a:r>
              <a:rPr lang="en-US" sz="1600" dirty="0">
                <a:latin typeface="Arial" pitchFamily="34" charset="0"/>
                <a:cs typeface="Arial" pitchFamily="34" charset="0"/>
              </a:rPr>
              <a:t> – having and preserving a core ideology, </a:t>
            </a:r>
            <a:r>
              <a:rPr lang="en-US" sz="1600" dirty="0" smtClean="0">
                <a:latin typeface="Arial" pitchFamily="34" charset="0"/>
                <a:cs typeface="Arial" pitchFamily="34" charset="0"/>
              </a:rPr>
              <a:t>having a passion </a:t>
            </a:r>
            <a:r>
              <a:rPr lang="en-US" sz="1600" dirty="0">
                <a:latin typeface="Arial" pitchFamily="34" charset="0"/>
                <a:cs typeface="Arial" pitchFamily="34" charset="0"/>
              </a:rPr>
              <a:t>for progress;  organization </a:t>
            </a:r>
            <a:r>
              <a:rPr lang="en-US" sz="1600" dirty="0" smtClean="0">
                <a:latin typeface="Arial" pitchFamily="34" charset="0"/>
                <a:cs typeface="Arial" pitchFamily="34" charset="0"/>
              </a:rPr>
              <a:t>&amp; culture designed to last, servant leadership</a:t>
            </a:r>
            <a:r>
              <a:rPr lang="en-US" sz="1600" dirty="0">
                <a:latin typeface="Arial" pitchFamily="34" charset="0"/>
                <a:cs typeface="Arial" pitchFamily="34" charset="0"/>
              </a:rPr>
              <a:t>, disciplined people, disciplined thinking, disciplined </a:t>
            </a:r>
            <a:r>
              <a:rPr lang="en-US" sz="1600" dirty="0" smtClean="0">
                <a:latin typeface="Arial" pitchFamily="34" charset="0"/>
                <a:cs typeface="Arial" pitchFamily="34" charset="0"/>
              </a:rPr>
              <a:t>action</a:t>
            </a:r>
            <a:endParaRPr lang="en-US" sz="1600" dirty="0">
              <a:latin typeface="Arial" pitchFamily="34" charset="0"/>
              <a:cs typeface="Arial" pitchFamily="34" charset="0"/>
            </a:endParaRPr>
          </a:p>
          <a:p>
            <a:pPr marL="0" lvl="0" indent="0">
              <a:buNone/>
            </a:pPr>
            <a:endParaRPr lang="en-US" sz="1600" dirty="0">
              <a:latin typeface="Arial" pitchFamily="34" charset="0"/>
              <a:cs typeface="Arial" pitchFamily="34" charset="0"/>
            </a:endParaRPr>
          </a:p>
          <a:p>
            <a:pPr lvl="0"/>
            <a:r>
              <a:rPr lang="en-US" sz="1600" dirty="0" err="1">
                <a:latin typeface="Arial" pitchFamily="34" charset="0"/>
                <a:cs typeface="Arial" pitchFamily="34" charset="0"/>
              </a:rPr>
              <a:t>Rosabeth</a:t>
            </a:r>
            <a:r>
              <a:rPr lang="en-US" sz="1600" dirty="0">
                <a:latin typeface="Arial" pitchFamily="34" charset="0"/>
                <a:cs typeface="Arial" pitchFamily="34" charset="0"/>
              </a:rPr>
              <a:t> Moss </a:t>
            </a:r>
            <a:r>
              <a:rPr lang="en-US" sz="1600" dirty="0" err="1">
                <a:latin typeface="Arial" pitchFamily="34" charset="0"/>
                <a:cs typeface="Arial" pitchFamily="34" charset="0"/>
              </a:rPr>
              <a:t>Kanter</a:t>
            </a:r>
            <a:r>
              <a:rPr lang="en-US" sz="1600" dirty="0">
                <a:latin typeface="Arial" pitchFamily="34" charset="0"/>
                <a:cs typeface="Arial" pitchFamily="34" charset="0"/>
              </a:rPr>
              <a:t>: </a:t>
            </a:r>
            <a:r>
              <a:rPr lang="en-US" sz="1600" i="1" dirty="0">
                <a:latin typeface="Arial" pitchFamily="34" charset="0"/>
                <a:cs typeface="Arial" pitchFamily="34" charset="0"/>
              </a:rPr>
              <a:t>The Change Masters: Innovation and Entrepreneurship in the American Corporation, World Class –</a:t>
            </a:r>
            <a:r>
              <a:rPr lang="en-US" sz="1600" dirty="0">
                <a:latin typeface="Arial" pitchFamily="34" charset="0"/>
                <a:cs typeface="Arial" pitchFamily="34" charset="0"/>
              </a:rPr>
              <a:t> </a:t>
            </a:r>
            <a:r>
              <a:rPr lang="en-US" sz="1600" dirty="0" smtClean="0">
                <a:latin typeface="Arial" pitchFamily="34" charset="0"/>
                <a:cs typeface="Arial" pitchFamily="34" charset="0"/>
              </a:rPr>
              <a:t>servant leadership</a:t>
            </a:r>
            <a:r>
              <a:rPr lang="en-US" sz="1600" dirty="0">
                <a:latin typeface="Arial" pitchFamily="34" charset="0"/>
                <a:cs typeface="Arial" pitchFamily="34" charset="0"/>
              </a:rPr>
              <a:t>, </a:t>
            </a:r>
            <a:r>
              <a:rPr lang="en-US" sz="1600" dirty="0" smtClean="0">
                <a:latin typeface="Arial" pitchFamily="34" charset="0"/>
                <a:cs typeface="Arial" pitchFamily="34" charset="0"/>
              </a:rPr>
              <a:t>employee involvement</a:t>
            </a:r>
            <a:r>
              <a:rPr lang="en-US" sz="1600" dirty="0">
                <a:latin typeface="Arial" pitchFamily="34" charset="0"/>
                <a:cs typeface="Arial" pitchFamily="34" charset="0"/>
              </a:rPr>
              <a:t>, empowerment, innovation, change</a:t>
            </a:r>
          </a:p>
          <a:p>
            <a:pPr lvl="0"/>
            <a:endParaRPr lang="en-US" sz="1600" i="1" dirty="0">
              <a:latin typeface="Arial" pitchFamily="34" charset="0"/>
              <a:cs typeface="Arial" pitchFamily="34" charset="0"/>
            </a:endParaRPr>
          </a:p>
          <a:p>
            <a:pPr lvl="0"/>
            <a:r>
              <a:rPr lang="en-US" sz="1600" dirty="0">
                <a:latin typeface="Arial" pitchFamily="34" charset="0"/>
                <a:cs typeface="Arial" pitchFamily="34" charset="0"/>
              </a:rPr>
              <a:t>Peter </a:t>
            </a:r>
            <a:r>
              <a:rPr lang="en-US" sz="1600" dirty="0" err="1">
                <a:latin typeface="Arial" pitchFamily="34" charset="0"/>
                <a:cs typeface="Arial" pitchFamily="34" charset="0"/>
              </a:rPr>
              <a:t>Vaill</a:t>
            </a:r>
            <a:r>
              <a:rPr lang="en-US" sz="1600" dirty="0">
                <a:latin typeface="Arial" pitchFamily="34" charset="0"/>
                <a:cs typeface="Arial" pitchFamily="34" charset="0"/>
              </a:rPr>
              <a:t>: </a:t>
            </a:r>
            <a:r>
              <a:rPr lang="en-US" sz="1600" i="1" dirty="0">
                <a:latin typeface="Arial" pitchFamily="34" charset="0"/>
                <a:cs typeface="Arial" pitchFamily="34" charset="0"/>
              </a:rPr>
              <a:t>Learning as a Way of Being: Strategies for Survival in a World of Permanent White Water – </a:t>
            </a:r>
            <a:r>
              <a:rPr lang="en-US" sz="1600" dirty="0">
                <a:latin typeface="Arial" pitchFamily="34" charset="0"/>
                <a:cs typeface="Arial" pitchFamily="34" charset="0"/>
              </a:rPr>
              <a:t>learning to adapt </a:t>
            </a:r>
            <a:r>
              <a:rPr lang="en-US" sz="1600" dirty="0" smtClean="0">
                <a:latin typeface="Arial" pitchFamily="34" charset="0"/>
                <a:cs typeface="Arial" pitchFamily="34" charset="0"/>
              </a:rPr>
              <a:t>to </a:t>
            </a:r>
            <a:r>
              <a:rPr lang="en-US" sz="1600" dirty="0">
                <a:latin typeface="Arial" pitchFamily="34" charset="0"/>
                <a:cs typeface="Arial" pitchFamily="34" charset="0"/>
              </a:rPr>
              <a:t>&amp;</a:t>
            </a:r>
            <a:r>
              <a:rPr lang="en-US" sz="1600" dirty="0" smtClean="0">
                <a:latin typeface="Arial" pitchFamily="34" charset="0"/>
                <a:cs typeface="Arial" pitchFamily="34" charset="0"/>
              </a:rPr>
              <a:t> </a:t>
            </a:r>
            <a:r>
              <a:rPr lang="en-US" sz="1600" dirty="0">
                <a:latin typeface="Arial" pitchFamily="34" charset="0"/>
                <a:cs typeface="Arial" pitchFamily="34" charset="0"/>
              </a:rPr>
              <a:t>drive change</a:t>
            </a:r>
          </a:p>
          <a:p>
            <a:pPr lvl="0"/>
            <a:endParaRPr lang="en-US" sz="1600" dirty="0">
              <a:latin typeface="Arial" pitchFamily="34" charset="0"/>
              <a:cs typeface="Arial" pitchFamily="34" charset="0"/>
            </a:endParaRPr>
          </a:p>
          <a:p>
            <a:pPr lvl="0"/>
            <a:r>
              <a:rPr lang="en-US" sz="1600" dirty="0">
                <a:latin typeface="Arial" pitchFamily="34" charset="0"/>
                <a:cs typeface="Arial" pitchFamily="34" charset="0"/>
              </a:rPr>
              <a:t>Jim Stengel: </a:t>
            </a:r>
            <a:r>
              <a:rPr lang="en-US" sz="1600" i="1" dirty="0" smtClean="0">
                <a:latin typeface="Arial" pitchFamily="34" charset="0"/>
                <a:cs typeface="Arial" pitchFamily="34" charset="0"/>
              </a:rPr>
              <a:t>Grow – </a:t>
            </a:r>
            <a:r>
              <a:rPr lang="en-US" sz="1600" dirty="0" smtClean="0">
                <a:latin typeface="Arial" pitchFamily="34" charset="0"/>
                <a:cs typeface="Arial" pitchFamily="34" charset="0"/>
              </a:rPr>
              <a:t>explicit brand ideal/higher purpose, building culture around this, communicating this, innovating to provide this, measuring progress against this</a:t>
            </a:r>
            <a:endParaRPr lang="en-US" sz="1600" dirty="0">
              <a:latin typeface="Arial" pitchFamily="34" charset="0"/>
              <a:cs typeface="Arial" pitchFamily="34" charset="0"/>
            </a:endParaRPr>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6787250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Today’s Proposed Agenda</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219200"/>
            <a:ext cx="6999288" cy="5181600"/>
          </a:xfrm>
        </p:spPr>
        <p:txBody>
          <a:bodyPr/>
          <a:lstStyle/>
          <a:p>
            <a:pPr marL="0" indent="0">
              <a:buFontTx/>
              <a:buNone/>
              <a:defRPr/>
            </a:pPr>
            <a:r>
              <a:rPr lang="en-US" sz="1600" b="1" dirty="0" smtClean="0">
                <a:latin typeface="Arial" pitchFamily="-1" charset="0"/>
                <a:ea typeface="Arial" pitchFamily="-1" charset="0"/>
                <a:cs typeface="Arial" pitchFamily="-1" charset="0"/>
              </a:rPr>
              <a:t>Purpose for the Meeting</a:t>
            </a:r>
          </a:p>
          <a:p>
            <a:pPr marL="0" indent="0">
              <a:buFontTx/>
              <a:buNone/>
              <a:defRPr/>
            </a:pPr>
            <a:r>
              <a:rPr lang="en-US" sz="1600" dirty="0" smtClean="0">
                <a:latin typeface="Arial" pitchFamily="-1" charset="0"/>
                <a:ea typeface="Arial" pitchFamily="-1" charset="0"/>
                <a:cs typeface="Arial" pitchFamily="-1" charset="0"/>
              </a:rPr>
              <a:t>Develop understanding of The Thinking Organization Workshop (TTOS)</a:t>
            </a:r>
          </a:p>
          <a:p>
            <a:pPr marL="0" indent="0">
              <a:buFontTx/>
              <a:buNone/>
              <a:defRPr/>
            </a:pPr>
            <a:endParaRPr lang="en-US" sz="1600" dirty="0" smtClean="0">
              <a:latin typeface="Arial" pitchFamily="-1" charset="0"/>
              <a:ea typeface="Arial" pitchFamily="-1" charset="0"/>
              <a:cs typeface="Arial" pitchFamily="-1" charset="0"/>
            </a:endParaRPr>
          </a:p>
          <a:p>
            <a:pPr marL="457200" indent="-457200">
              <a:buFontTx/>
              <a:buNone/>
              <a:tabLst>
                <a:tab pos="1312863" algn="l"/>
              </a:tabLst>
              <a:defRPr/>
            </a:pPr>
            <a:r>
              <a:rPr lang="en-US" sz="1600" b="1" dirty="0" smtClean="0">
                <a:latin typeface="Arial" pitchFamily="-1" charset="0"/>
                <a:ea typeface="Arial" pitchFamily="-1" charset="0"/>
                <a:cs typeface="Arial" pitchFamily="-1" charset="0"/>
              </a:rPr>
              <a:t>Intended Results</a:t>
            </a:r>
          </a:p>
          <a:p>
            <a:pPr marL="457200" indent="-457200">
              <a:buFontTx/>
              <a:buNone/>
              <a:tabLst>
                <a:tab pos="1312863" algn="l"/>
              </a:tabLst>
              <a:defRPr/>
            </a:pPr>
            <a:r>
              <a:rPr lang="en-US" sz="1600" dirty="0" smtClean="0">
                <a:latin typeface="Arial" pitchFamily="-1" charset="0"/>
                <a:ea typeface="Arial" pitchFamily="-1" charset="0"/>
                <a:cs typeface="Arial" pitchFamily="-1" charset="0"/>
              </a:rPr>
              <a:t>Listening/Speaking Level comprehension of TTOS: </a:t>
            </a:r>
          </a:p>
          <a:p>
            <a:pPr>
              <a:tabLst>
                <a:tab pos="1312863" algn="l"/>
              </a:tabLst>
              <a:defRPr/>
            </a:pPr>
            <a:r>
              <a:rPr lang="en-US" sz="1600" dirty="0">
                <a:latin typeface="Arial" pitchFamily="-1" charset="0"/>
                <a:ea typeface="Arial" pitchFamily="-1" charset="0"/>
                <a:cs typeface="Arial" pitchFamily="-1" charset="0"/>
              </a:rPr>
              <a:t>U</a:t>
            </a:r>
            <a:r>
              <a:rPr lang="en-US" sz="1600" dirty="0" smtClean="0">
                <a:latin typeface="Arial" pitchFamily="-1" charset="0"/>
                <a:ea typeface="Arial" pitchFamily="-1" charset="0"/>
                <a:cs typeface="Arial" pitchFamily="-1" charset="0"/>
              </a:rPr>
              <a:t>nderlying rationale</a:t>
            </a:r>
          </a:p>
          <a:p>
            <a:pPr>
              <a:tabLst>
                <a:tab pos="1312863" algn="l"/>
              </a:tabLst>
              <a:defRPr/>
            </a:pPr>
            <a:r>
              <a:rPr lang="en-US" sz="1600" dirty="0" smtClean="0">
                <a:latin typeface="Arial" pitchFamily="-1" charset="0"/>
                <a:ea typeface="Arial" pitchFamily="-1" charset="0"/>
                <a:cs typeface="Arial" pitchFamily="-1" charset="0"/>
              </a:rPr>
              <a:t>Track record</a:t>
            </a:r>
          </a:p>
          <a:p>
            <a:pPr>
              <a:tabLst>
                <a:tab pos="1312863" algn="l"/>
              </a:tabLst>
              <a:defRPr/>
            </a:pPr>
            <a:r>
              <a:rPr lang="en-US" sz="1600" dirty="0" smtClean="0">
                <a:latin typeface="Arial" pitchFamily="-1" charset="0"/>
                <a:ea typeface="Arial" pitchFamily="-1" charset="0"/>
                <a:cs typeface="Arial" pitchFamily="-1" charset="0"/>
              </a:rPr>
              <a:t>Content</a:t>
            </a:r>
          </a:p>
          <a:p>
            <a:pPr>
              <a:tabLst>
                <a:tab pos="1312863" algn="l"/>
              </a:tabLst>
              <a:defRPr/>
            </a:pPr>
            <a:r>
              <a:rPr lang="en-US" sz="1600" dirty="0" smtClean="0">
                <a:latin typeface="Arial" pitchFamily="-1" charset="0"/>
                <a:ea typeface="Arial" pitchFamily="-1" charset="0"/>
                <a:cs typeface="Arial" pitchFamily="-1" charset="0"/>
              </a:rPr>
              <a:t>Methods</a:t>
            </a:r>
          </a:p>
          <a:p>
            <a:pPr>
              <a:tabLst>
                <a:tab pos="1312863" algn="l"/>
              </a:tabLst>
              <a:defRPr/>
            </a:pPr>
            <a:r>
              <a:rPr lang="en-US" sz="1600" dirty="0" smtClean="0">
                <a:latin typeface="Arial" pitchFamily="-1" charset="0"/>
                <a:ea typeface="Arial" pitchFamily="-1" charset="0"/>
                <a:cs typeface="Arial" pitchFamily="-1" charset="0"/>
              </a:rPr>
              <a:t>Sample thinking framework/tool</a:t>
            </a:r>
          </a:p>
          <a:p>
            <a:pPr>
              <a:tabLst>
                <a:tab pos="1312863" algn="l"/>
              </a:tabLst>
              <a:defRPr/>
            </a:pPr>
            <a:endParaRPr lang="en-US" sz="1600" dirty="0" smtClean="0">
              <a:latin typeface="Arial" pitchFamily="-1" charset="0"/>
              <a:ea typeface="Arial" pitchFamily="-1" charset="0"/>
              <a:cs typeface="Arial" pitchFamily="-1" charset="0"/>
            </a:endParaRPr>
          </a:p>
          <a:p>
            <a:pPr marL="457200" indent="-457200">
              <a:buFontTx/>
              <a:buNone/>
              <a:defRPr/>
            </a:pPr>
            <a:r>
              <a:rPr lang="en-US" sz="1600" b="1" dirty="0" smtClean="0">
                <a:latin typeface="Arial" pitchFamily="-1" charset="0"/>
                <a:ea typeface="Arial" pitchFamily="-1" charset="0"/>
                <a:cs typeface="Arial" pitchFamily="-1" charset="0"/>
              </a:rPr>
              <a:t>Process</a:t>
            </a:r>
            <a:endParaRPr lang="en-US" sz="1600" dirty="0" smtClean="0">
              <a:latin typeface="Arial" pitchFamily="-1" charset="0"/>
              <a:ea typeface="Arial" pitchFamily="-1" charset="0"/>
              <a:cs typeface="Arial" pitchFamily="-1" charset="0"/>
            </a:endParaRPr>
          </a:p>
          <a:p>
            <a:pPr marL="571500">
              <a:buFont typeface="+mj-lt"/>
              <a:buAutoNum type="arabicPeriod"/>
              <a:defRPr/>
            </a:pPr>
            <a:r>
              <a:rPr lang="en-US" sz="1600" dirty="0" smtClean="0">
                <a:latin typeface="Arial" pitchFamily="-1" charset="0"/>
                <a:ea typeface="Arial" pitchFamily="-1" charset="0"/>
                <a:cs typeface="Arial" pitchFamily="-1" charset="0"/>
              </a:rPr>
              <a:t>Review and upgrade this meeting agenda</a:t>
            </a:r>
          </a:p>
          <a:p>
            <a:pPr marL="571500">
              <a:buFont typeface="+mj-lt"/>
              <a:buAutoNum type="arabicPeriod"/>
              <a:defRPr/>
            </a:pPr>
            <a:r>
              <a:rPr lang="en-US" sz="1600" dirty="0" smtClean="0">
                <a:latin typeface="Arial" pitchFamily="-1" charset="0"/>
                <a:ea typeface="Arial" pitchFamily="-1" charset="0"/>
                <a:cs typeface="Arial" pitchFamily="-1" charset="0"/>
              </a:rPr>
              <a:t>Background &amp; Rationale behind the content and methodology</a:t>
            </a:r>
          </a:p>
          <a:p>
            <a:pPr marL="571500">
              <a:buFont typeface="+mj-lt"/>
              <a:buAutoNum type="arabicPeriod"/>
              <a:defRPr/>
            </a:pPr>
            <a:r>
              <a:rPr lang="en-US" sz="1600" dirty="0" smtClean="0">
                <a:latin typeface="Arial" pitchFamily="-1" charset="0"/>
                <a:ea typeface="Arial" pitchFamily="-1" charset="0"/>
                <a:cs typeface="Arial" pitchFamily="-1" charset="0"/>
              </a:rPr>
              <a:t>Overview of “The Thinking Organization Workshop Series” content and methods</a:t>
            </a:r>
          </a:p>
          <a:p>
            <a:pPr marL="571500">
              <a:buFont typeface="+mj-lt"/>
              <a:buAutoNum type="arabicPeriod"/>
              <a:defRPr/>
            </a:pPr>
            <a:r>
              <a:rPr lang="en-US" sz="1600" dirty="0" smtClean="0">
                <a:latin typeface="Arial" pitchFamily="-1" charset="0"/>
                <a:ea typeface="Arial" pitchFamily="-1" charset="0"/>
                <a:cs typeface="Arial" pitchFamily="-1" charset="0"/>
              </a:rPr>
              <a:t>Sample thinking framework/tool and thinking scales/measurements for managing thinking processes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1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31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17">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317">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31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Research on Organizations of the Future</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None/>
            </a:pPr>
            <a:r>
              <a:rPr lang="en-US" sz="2000" b="1" dirty="0" smtClean="0">
                <a:latin typeface="Arial" pitchFamily="34" charset="0"/>
                <a:cs typeface="Arial" pitchFamily="34" charset="0"/>
              </a:rPr>
              <a:t>IST Users are Models of the Organization of the Future</a:t>
            </a:r>
          </a:p>
          <a:p>
            <a:pPr marL="0" indent="0">
              <a:buNone/>
            </a:pPr>
            <a:endParaRPr lang="en-US" sz="1800" b="1" dirty="0" smtClean="0">
              <a:latin typeface="Arial" pitchFamily="34" charset="0"/>
              <a:cs typeface="Arial" pitchFamily="34" charset="0"/>
            </a:endParaRPr>
          </a:p>
          <a:p>
            <a:r>
              <a:rPr lang="en-US" sz="1600" dirty="0" err="1">
                <a:latin typeface="Arial" pitchFamily="34" charset="0"/>
                <a:cs typeface="Arial" pitchFamily="34" charset="0"/>
              </a:rPr>
              <a:t>Rosabeth</a:t>
            </a:r>
            <a:r>
              <a:rPr lang="en-US" sz="1600" dirty="0">
                <a:latin typeface="Arial" pitchFamily="34" charset="0"/>
                <a:cs typeface="Arial" pitchFamily="34" charset="0"/>
              </a:rPr>
              <a:t> Moss </a:t>
            </a:r>
            <a:r>
              <a:rPr lang="en-US" sz="1600" dirty="0" err="1">
                <a:latin typeface="Arial" pitchFamily="34" charset="0"/>
                <a:cs typeface="Arial" pitchFamily="34" charset="0"/>
              </a:rPr>
              <a:t>Kanter</a:t>
            </a:r>
            <a:r>
              <a:rPr lang="en-US" sz="1600" dirty="0">
                <a:latin typeface="Arial" pitchFamily="34" charset="0"/>
                <a:cs typeface="Arial" pitchFamily="34" charset="0"/>
              </a:rPr>
              <a:t>, Ernest R Arbuckle Professor, Harvard Business School, </a:t>
            </a:r>
            <a:r>
              <a:rPr lang="en-US" sz="1600" i="1" dirty="0" err="1">
                <a:latin typeface="Arial" pitchFamily="34" charset="0"/>
                <a:cs typeface="Arial" pitchFamily="34" charset="0"/>
              </a:rPr>
              <a:t>Supercorp</a:t>
            </a:r>
            <a:r>
              <a:rPr lang="en-US" sz="1600" i="1" dirty="0">
                <a:latin typeface="Arial" pitchFamily="34" charset="0"/>
                <a:cs typeface="Arial" pitchFamily="34" charset="0"/>
              </a:rPr>
              <a:t>:  How Vanguard Companies Create Innovation, Profits, Growth and Social Good,  </a:t>
            </a:r>
            <a:r>
              <a:rPr lang="en-US" sz="1600" dirty="0" smtClean="0">
                <a:latin typeface="Arial" pitchFamily="34" charset="0"/>
                <a:cs typeface="Arial" pitchFamily="34" charset="0"/>
              </a:rPr>
              <a:t>2009   (features P&amp;G)</a:t>
            </a:r>
            <a:endParaRPr lang="en-US" sz="1600" dirty="0">
              <a:latin typeface="Arial" pitchFamily="34" charset="0"/>
              <a:cs typeface="Arial" pitchFamily="34" charset="0"/>
            </a:endParaRPr>
          </a:p>
          <a:p>
            <a:pPr marL="400050" lvl="1" indent="0">
              <a:buNone/>
            </a:pPr>
            <a:r>
              <a:rPr lang="en-US" sz="1600" dirty="0">
                <a:latin typeface="Arial" pitchFamily="34" charset="0"/>
                <a:cs typeface="Arial" pitchFamily="34" charset="0"/>
              </a:rPr>
              <a:t>WSJ Review: “</a:t>
            </a:r>
            <a:r>
              <a:rPr lang="en-US" sz="1600" dirty="0" err="1">
                <a:latin typeface="Arial" pitchFamily="34" charset="0"/>
                <a:cs typeface="Arial" pitchFamily="34" charset="0"/>
              </a:rPr>
              <a:t>Supercorp</a:t>
            </a:r>
            <a:r>
              <a:rPr lang="en-US" sz="1600" dirty="0">
                <a:latin typeface="Arial" pitchFamily="34" charset="0"/>
                <a:cs typeface="Arial" pitchFamily="34" charset="0"/>
              </a:rPr>
              <a:t> is a remarkable look at the business of the future and the management skills required to get there.”</a:t>
            </a:r>
          </a:p>
          <a:p>
            <a:pPr marL="400050" lvl="1" indent="0">
              <a:buNone/>
            </a:pPr>
            <a:endParaRPr lang="en-US" sz="2000" dirty="0">
              <a:latin typeface="Arial" pitchFamily="34" charset="0"/>
              <a:cs typeface="Arial" pitchFamily="34" charset="0"/>
            </a:endParaRPr>
          </a:p>
          <a:p>
            <a:r>
              <a:rPr lang="en-US" sz="1600" dirty="0">
                <a:latin typeface="Arial" pitchFamily="34" charset="0"/>
                <a:cs typeface="Arial" pitchFamily="34" charset="0"/>
              </a:rPr>
              <a:t>Rebecca Henderson,  John Heinz Professor of Environmental Management, Harvard Business School,  Foreword, </a:t>
            </a:r>
            <a:r>
              <a:rPr lang="en-US" sz="1600" i="1" dirty="0">
                <a:latin typeface="Arial" pitchFamily="34" charset="0"/>
                <a:cs typeface="Arial" pitchFamily="34" charset="0"/>
              </a:rPr>
              <a:t>The Responsible Business </a:t>
            </a:r>
            <a:r>
              <a:rPr lang="en-US" sz="1600" dirty="0">
                <a:latin typeface="Arial" pitchFamily="34" charset="0"/>
                <a:cs typeface="Arial" pitchFamily="34" charset="0"/>
              </a:rPr>
              <a:t>2011 </a:t>
            </a:r>
            <a:r>
              <a:rPr lang="en-US" sz="1600" dirty="0" smtClean="0">
                <a:latin typeface="Arial" pitchFamily="34" charset="0"/>
                <a:cs typeface="Arial" pitchFamily="34" charset="0"/>
              </a:rPr>
              <a:t>  (Features P&amp;G)</a:t>
            </a:r>
            <a:endParaRPr lang="en-US" sz="1600" b="1" dirty="0">
              <a:latin typeface="Arial" pitchFamily="34" charset="0"/>
              <a:cs typeface="Arial" pitchFamily="34" charset="0"/>
            </a:endParaRPr>
          </a:p>
          <a:p>
            <a:pPr marL="400050" lvl="1" indent="0">
              <a:buNone/>
            </a:pPr>
            <a:r>
              <a:rPr lang="en-US" sz="1600" dirty="0">
                <a:latin typeface="Arial" pitchFamily="34" charset="0"/>
                <a:cs typeface="Arial" pitchFamily="34" charset="0"/>
              </a:rPr>
              <a:t>“In this visionary and hugely exciting book, path breaking businesses share insights about transforming themselves  and generating sustainable prosperity, as well as a more sustainable society. These are the organizations of the future. This path has the potential to transform our world.”</a:t>
            </a:r>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6095312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Application of Intentional Systems Transformation</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r>
              <a:rPr lang="en-US" sz="1600" dirty="0">
                <a:latin typeface="Arial" pitchFamily="34" charset="0"/>
                <a:cs typeface="Arial" pitchFamily="34" charset="0"/>
              </a:rPr>
              <a:t>This kind of development has been central to a few </a:t>
            </a:r>
            <a:r>
              <a:rPr lang="en-US" sz="1600" dirty="0" smtClean="0">
                <a:latin typeface="Arial" pitchFamily="34" charset="0"/>
                <a:cs typeface="Arial" pitchFamily="34" charset="0"/>
              </a:rPr>
              <a:t>dozen very successful </a:t>
            </a:r>
            <a:r>
              <a:rPr lang="en-US" sz="1600" dirty="0">
                <a:latin typeface="Arial" pitchFamily="34" charset="0"/>
                <a:cs typeface="Arial" pitchFamily="34" charset="0"/>
              </a:rPr>
              <a:t>transformational turnarounds of businesses and </a:t>
            </a:r>
            <a:r>
              <a:rPr lang="en-US" sz="1600" dirty="0" smtClean="0">
                <a:latin typeface="Arial" pitchFamily="34" charset="0"/>
                <a:cs typeface="Arial" pitchFamily="34" charset="0"/>
              </a:rPr>
              <a:t>corporations, including </a:t>
            </a:r>
            <a:r>
              <a:rPr lang="en-US" sz="1600" dirty="0">
                <a:latin typeface="Arial" pitchFamily="34" charset="0"/>
                <a:cs typeface="Arial" pitchFamily="34" charset="0"/>
              </a:rPr>
              <a:t>P&amp;G, DuPont, Clorox, Colgate, Honda, Sherwin-Williams, Crown </a:t>
            </a:r>
            <a:r>
              <a:rPr lang="en-US" sz="1600" dirty="0" err="1">
                <a:latin typeface="Arial" pitchFamily="34" charset="0"/>
                <a:cs typeface="Arial" pitchFamily="34" charset="0"/>
              </a:rPr>
              <a:t>Zellerbach</a:t>
            </a:r>
            <a:r>
              <a:rPr lang="en-US" sz="1600" dirty="0">
                <a:latin typeface="Arial" pitchFamily="34" charset="0"/>
                <a:cs typeface="Arial" pitchFamily="34" charset="0"/>
              </a:rPr>
              <a:t>, </a:t>
            </a:r>
            <a:r>
              <a:rPr lang="en-US" sz="1600" dirty="0" smtClean="0">
                <a:latin typeface="Arial" pitchFamily="34" charset="0"/>
                <a:cs typeface="Arial" pitchFamily="34" charset="0"/>
              </a:rPr>
              <a:t>Scott Paper, Imperial </a:t>
            </a:r>
            <a:r>
              <a:rPr lang="en-US" sz="1600" dirty="0">
                <a:latin typeface="Arial" pitchFamily="34" charset="0"/>
                <a:cs typeface="Arial" pitchFamily="34" charset="0"/>
              </a:rPr>
              <a:t>Chemicals, ARCO, Tektronix, AE Staley, Consolidated </a:t>
            </a:r>
            <a:r>
              <a:rPr lang="en-US" sz="1600" dirty="0" smtClean="0">
                <a:latin typeface="Arial" pitchFamily="34" charset="0"/>
                <a:cs typeface="Arial" pitchFamily="34" charset="0"/>
              </a:rPr>
              <a:t>Diesel, DEC, HP, AT&amp;T</a:t>
            </a:r>
          </a:p>
          <a:p>
            <a:endParaRPr lang="en-US" sz="1600" dirty="0">
              <a:latin typeface="Arial" pitchFamily="34" charset="0"/>
              <a:cs typeface="Arial" pitchFamily="34" charset="0"/>
            </a:endParaRPr>
          </a:p>
          <a:p>
            <a:r>
              <a:rPr lang="en-US" sz="1600" dirty="0">
                <a:latin typeface="Arial" pitchFamily="34" charset="0"/>
                <a:cs typeface="Arial" pitchFamily="34" charset="0"/>
              </a:rPr>
              <a:t>Over 35,000 leaders have been trained by Network Associates, and 350,000 people by internal leaders and </a:t>
            </a:r>
            <a:r>
              <a:rPr lang="en-US" sz="1600" dirty="0" smtClean="0">
                <a:latin typeface="Arial" pitchFamily="34" charset="0"/>
                <a:cs typeface="Arial" pitchFamily="34" charset="0"/>
              </a:rPr>
              <a:t>consultants</a:t>
            </a:r>
          </a:p>
          <a:p>
            <a:endParaRPr lang="en-US" sz="1600" dirty="0">
              <a:latin typeface="Arial" pitchFamily="34" charset="0"/>
              <a:cs typeface="Arial" pitchFamily="34" charset="0"/>
            </a:endParaRPr>
          </a:p>
          <a:p>
            <a:r>
              <a:rPr lang="en-US" sz="1600" dirty="0">
                <a:latin typeface="Arial" pitchFamily="34" charset="0"/>
                <a:cs typeface="Arial" pitchFamily="34" charset="0"/>
              </a:rPr>
              <a:t>Some of the best results have been achieved in remote locations where some learners could not read or write</a:t>
            </a:r>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33186058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smtClean="0">
                <a:latin typeface="Univers" charset="0"/>
                <a:ea typeface="ＭＳ Ｐゴシック" pitchFamily="-65" charset="-128"/>
                <a:cs typeface="ＭＳ Ｐゴシック" pitchFamily="-65" charset="-128"/>
              </a:rPr>
              <a:t>IST Enables Organization Evolution</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554162" y="1295400"/>
            <a:ext cx="7391401" cy="5105400"/>
          </a:xfrm>
        </p:spPr>
        <p:txBody>
          <a:bodyPr/>
          <a:lstStyle/>
          <a:p>
            <a:pPr marL="0" indent="0">
              <a:buNone/>
            </a:pPr>
            <a:r>
              <a:rPr lang="en-US" sz="1600" b="1" dirty="0" smtClean="0"/>
              <a:t> </a:t>
            </a:r>
            <a:r>
              <a:rPr lang="en-US" sz="1800" b="1" dirty="0" smtClean="0"/>
              <a:t>     </a:t>
            </a:r>
            <a:r>
              <a:rPr lang="en-US" sz="1800" b="1" u="sng" dirty="0" smtClean="0"/>
              <a:t>Level</a:t>
            </a:r>
            <a:r>
              <a:rPr lang="en-US" sz="1800" b="1" dirty="0" smtClean="0"/>
              <a:t>	            </a:t>
            </a:r>
            <a:r>
              <a:rPr lang="en-US" sz="1800" b="1" u="sng" dirty="0" smtClean="0"/>
              <a:t>Distinctive Design Characteristics</a:t>
            </a:r>
          </a:p>
          <a:p>
            <a:pPr marL="0" indent="0">
              <a:buNone/>
            </a:pPr>
            <a:endParaRPr lang="en-US" sz="1800" dirty="0" smtClean="0"/>
          </a:p>
          <a:p>
            <a:pPr>
              <a:buAutoNum type="arabicPeriod" startAt="6"/>
            </a:pPr>
            <a:r>
              <a:rPr lang="en-US" sz="1600" b="1" dirty="0" smtClean="0"/>
              <a:t>Regenerative	</a:t>
            </a:r>
            <a:r>
              <a:rPr lang="en-US" sz="1200" dirty="0" smtClean="0"/>
              <a:t>Self-organizing systems: internal locus of control, extensive involvement in the business and autonomy, ongoing improvement as integral to working/performing; strategic change capability, ecosystem change, essence and planetary imperatives as strategic drivers</a:t>
            </a:r>
          </a:p>
          <a:p>
            <a:pPr marL="0" indent="0">
              <a:buNone/>
            </a:pPr>
            <a:endParaRPr lang="en-US" sz="1600" dirty="0" smtClean="0"/>
          </a:p>
          <a:p>
            <a:pPr>
              <a:buAutoNum type="arabicPeriod" startAt="5"/>
            </a:pPr>
            <a:r>
              <a:rPr lang="en-US" sz="1600" b="1" dirty="0" smtClean="0"/>
              <a:t>Universal Principle   </a:t>
            </a:r>
            <a:r>
              <a:rPr lang="en-US" sz="1200" dirty="0" smtClean="0"/>
              <a:t>Beliefs, values and principles, Management by Principle, higher consciousness, service to all stakeholders, stewardship, valuing differences, co-creative relationships, holographic organizations, more autonomy within a coherent </a:t>
            </a:r>
            <a:r>
              <a:rPr lang="en-US" sz="1200" dirty="0"/>
              <a:t>whole, </a:t>
            </a:r>
            <a:r>
              <a:rPr lang="en-US" sz="1200" dirty="0" smtClean="0"/>
              <a:t>dignity    </a:t>
            </a:r>
          </a:p>
          <a:p>
            <a:pPr>
              <a:buAutoNum type="arabicPeriod" startAt="5"/>
            </a:pPr>
            <a:endParaRPr lang="en-US" sz="1200" dirty="0" smtClean="0"/>
          </a:p>
          <a:p>
            <a:pPr marL="0" indent="0">
              <a:buNone/>
            </a:pPr>
            <a:r>
              <a:rPr lang="en-US" sz="1600" b="1" dirty="0" smtClean="0"/>
              <a:t> 4.  High Performance    </a:t>
            </a:r>
            <a:r>
              <a:rPr lang="en-US" sz="1200" dirty="0" smtClean="0"/>
              <a:t>Purpose, vision, reengineered infrastructure, leaders, high levels of</a:t>
            </a:r>
          </a:p>
          <a:p>
            <a:pPr>
              <a:buNone/>
            </a:pPr>
            <a:r>
              <a:rPr lang="en-US" sz="1200" dirty="0"/>
              <a:t> </a:t>
            </a:r>
            <a:r>
              <a:rPr lang="en-US" sz="1200" dirty="0" smtClean="0"/>
              <a:t>       individual and team thinking </a:t>
            </a:r>
            <a:r>
              <a:rPr lang="en-US" sz="1200" dirty="0"/>
              <a:t>capability, disciplined methodologies, some </a:t>
            </a:r>
            <a:r>
              <a:rPr lang="en-US" sz="1200" dirty="0" smtClean="0"/>
              <a:t>self-management, </a:t>
            </a:r>
            <a:r>
              <a:rPr lang="en-US" sz="1200" dirty="0" err="1" smtClean="0"/>
              <a:t>colla</a:t>
            </a:r>
            <a:r>
              <a:rPr lang="en-US" sz="1200" dirty="0" smtClean="0"/>
              <a:t>- </a:t>
            </a:r>
            <a:r>
              <a:rPr lang="en-US" sz="1200" dirty="0" err="1" smtClean="0"/>
              <a:t>boration</a:t>
            </a:r>
            <a:r>
              <a:rPr lang="en-US" sz="1200" dirty="0"/>
              <a:t>, involvement, </a:t>
            </a:r>
            <a:r>
              <a:rPr lang="en-US" sz="1200" dirty="0" smtClean="0"/>
              <a:t>continuous </a:t>
            </a:r>
            <a:r>
              <a:rPr lang="en-US" sz="1200" dirty="0"/>
              <a:t>learning &amp; improvement, quality, service, contribution, spirit </a:t>
            </a:r>
          </a:p>
          <a:p>
            <a:pPr marL="0" indent="0">
              <a:buNone/>
            </a:pPr>
            <a:endParaRPr lang="en-US" sz="1200" dirty="0" smtClean="0"/>
          </a:p>
          <a:p>
            <a:pPr>
              <a:buAutoNum type="arabicPeriod" startAt="3"/>
            </a:pPr>
            <a:r>
              <a:rPr lang="en-US" sz="1600" b="1" dirty="0" smtClean="0"/>
              <a:t>Performance-Oriented	</a:t>
            </a:r>
            <a:r>
              <a:rPr lang="en-US" sz="1200" b="1" dirty="0" smtClean="0"/>
              <a:t> </a:t>
            </a:r>
            <a:r>
              <a:rPr lang="en-US" sz="1200" dirty="0" smtClean="0"/>
              <a:t>Order plus results-orientation, measurable goals, professional managers, management systems, external locus of control </a:t>
            </a:r>
          </a:p>
          <a:p>
            <a:pPr>
              <a:buAutoNum type="arabicPeriod" startAt="3"/>
            </a:pPr>
            <a:endParaRPr lang="en-US" sz="1200" dirty="0" smtClean="0"/>
          </a:p>
          <a:p>
            <a:pPr>
              <a:buAutoNum type="arabicPeriod" startAt="2"/>
            </a:pPr>
            <a:r>
              <a:rPr lang="en-US" sz="1600" b="1" dirty="0" smtClean="0"/>
              <a:t>Bureaucratic	</a:t>
            </a:r>
            <a:r>
              <a:rPr lang="en-US" sz="1200" dirty="0" smtClean="0"/>
              <a:t>Formal organization; hierarchy, orderly, activity-orientation, rules, procedures</a:t>
            </a:r>
          </a:p>
          <a:p>
            <a:pPr marL="0" indent="0">
              <a:buNone/>
            </a:pPr>
            <a:endParaRPr lang="en-US" sz="1200" dirty="0" smtClean="0"/>
          </a:p>
          <a:p>
            <a:pPr marL="0" indent="0">
              <a:buNone/>
            </a:pPr>
            <a:r>
              <a:rPr lang="en-US" sz="1600" b="1" dirty="0" smtClean="0"/>
              <a:t>1. Traditional/Startup    </a:t>
            </a:r>
            <a:r>
              <a:rPr lang="en-US" sz="1200" dirty="0" smtClean="0"/>
              <a:t>Informal organization; gaps, chaotic, capriciousness, favoritism</a:t>
            </a:r>
          </a:p>
          <a:p>
            <a:pPr marL="0" indent="0">
              <a:buNone/>
            </a:pPr>
            <a:r>
              <a:rPr lang="en-US" sz="1600" b="1" dirty="0" smtClean="0"/>
              <a:t> </a:t>
            </a:r>
            <a:endParaRPr lang="en-US" sz="1600" dirty="0" smtClean="0"/>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10352018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838200" y="228600"/>
            <a:ext cx="8128000" cy="1295400"/>
          </a:xfrm>
        </p:spPr>
        <p:txBody>
          <a:bodyPr>
            <a:normAutofit fontScale="90000"/>
          </a:bodyPr>
          <a:lstStyle/>
          <a:p>
            <a:r>
              <a:rPr lang="en-US" dirty="0">
                <a:solidFill>
                  <a:srgbClr val="FF0000"/>
                </a:solidFill>
                <a:ea typeface="Times New Roman" pitchFamily="-65" charset="0"/>
              </a:rPr>
              <a:t> </a:t>
            </a:r>
            <a:r>
              <a:rPr lang="en-US" sz="2800" b="1" dirty="0">
                <a:latin typeface="Arial" pitchFamily="-65" charset="0"/>
                <a:ea typeface="Arial" pitchFamily="-65" charset="0"/>
                <a:cs typeface="Arial" pitchFamily="-65" charset="0"/>
              </a:rPr>
              <a:t>The Thinking Organization Workshop Series</a:t>
            </a:r>
            <a:r>
              <a:rPr lang="en-US" sz="2800" b="1" dirty="0" smtClean="0">
                <a:latin typeface="Arial" pitchFamily="-65" charset="0"/>
                <a:ea typeface="Arial" pitchFamily="-65" charset="0"/>
                <a:cs typeface="Arial" pitchFamily="-65" charset="0"/>
              </a:rPr>
              <a:t> </a:t>
            </a:r>
            <a:br>
              <a:rPr lang="en-US" sz="2800" b="1" dirty="0" smtClean="0">
                <a:latin typeface="Arial" pitchFamily="-65" charset="0"/>
                <a:ea typeface="Arial" pitchFamily="-65" charset="0"/>
                <a:cs typeface="Arial" pitchFamily="-65" charset="0"/>
              </a:rPr>
            </a:br>
            <a:r>
              <a:rPr lang="en-US" sz="2800" dirty="0" smtClean="0">
                <a:solidFill>
                  <a:srgbClr val="C00000"/>
                </a:solidFill>
                <a:latin typeface="Arial" pitchFamily="-65" charset="0"/>
                <a:ea typeface="Arial" pitchFamily="-65" charset="0"/>
                <a:cs typeface="Arial" pitchFamily="-65" charset="0"/>
              </a:rPr>
              <a:t/>
            </a:r>
            <a:br>
              <a:rPr lang="en-US" sz="2800" dirty="0" smtClean="0">
                <a:solidFill>
                  <a:srgbClr val="C00000"/>
                </a:solidFill>
                <a:latin typeface="Arial" pitchFamily="-65" charset="0"/>
                <a:ea typeface="Arial" pitchFamily="-65" charset="0"/>
                <a:cs typeface="Arial" pitchFamily="-65" charset="0"/>
              </a:rPr>
            </a:br>
            <a:r>
              <a:rPr lang="en-US" sz="2800" dirty="0" smtClean="0">
                <a:solidFill>
                  <a:srgbClr val="C00000"/>
                </a:solidFill>
                <a:latin typeface="Arial" pitchFamily="-65" charset="0"/>
                <a:ea typeface="Arial" pitchFamily="-65" charset="0"/>
                <a:cs typeface="Arial" pitchFamily="-65" charset="0"/>
              </a:rPr>
              <a:t>        </a:t>
            </a:r>
            <a:r>
              <a:rPr lang="en-US" sz="2400" i="1" dirty="0" smtClean="0">
                <a:latin typeface="Arial" pitchFamily="-65" charset="0"/>
                <a:ea typeface="Arial" pitchFamily="-65" charset="0"/>
                <a:cs typeface="Arial" pitchFamily="-65" charset="0"/>
              </a:rPr>
              <a:t>High</a:t>
            </a:r>
            <a:r>
              <a:rPr lang="en-US" sz="2400" i="1" dirty="0">
                <a:latin typeface="Arial" pitchFamily="-65" charset="0"/>
                <a:ea typeface="Arial" pitchFamily="-65" charset="0"/>
                <a:cs typeface="Arial" pitchFamily="-65" charset="0"/>
              </a:rPr>
              <a:t>-Leverage Tools for High Performance </a:t>
            </a:r>
            <a:r>
              <a:rPr lang="en-US" sz="2800" dirty="0">
                <a:latin typeface="Arial" pitchFamily="-65" charset="0"/>
                <a:ea typeface="Arial" pitchFamily="-65" charset="0"/>
                <a:cs typeface="Arial" pitchFamily="-65" charset="0"/>
              </a:rPr>
              <a:t/>
            </a:r>
            <a:br>
              <a:rPr lang="en-US" sz="2800" dirty="0">
                <a:latin typeface="Arial" pitchFamily="-65" charset="0"/>
                <a:ea typeface="Arial" pitchFamily="-65" charset="0"/>
                <a:cs typeface="Arial" pitchFamily="-65" charset="0"/>
              </a:rPr>
            </a:br>
            <a:endParaRPr lang="en-US" sz="2800" dirty="0">
              <a:latin typeface="Arial" pitchFamily="-65" charset="0"/>
              <a:ea typeface="Arial" pitchFamily="-65" charset="0"/>
              <a:cs typeface="Arial" pitchFamily="-65" charset="0"/>
            </a:endParaRPr>
          </a:p>
        </p:txBody>
      </p:sp>
      <p:sp>
        <p:nvSpPr>
          <p:cNvPr id="15363" name="Content Placeholder 10"/>
          <p:cNvSpPr>
            <a:spLocks noGrp="1"/>
          </p:cNvSpPr>
          <p:nvPr>
            <p:ph idx="1"/>
          </p:nvPr>
        </p:nvSpPr>
        <p:spPr/>
        <p:txBody>
          <a:bodyPr/>
          <a:lstStyle/>
          <a:p>
            <a:endParaRPr lang="en-US">
              <a:ea typeface="Times New Roman" pitchFamily="-65" charset="0"/>
            </a:endParaRPr>
          </a:p>
          <a:p>
            <a:endParaRPr lang="en-US">
              <a:ea typeface="Times New Roman" pitchFamily="-65"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43390964"/>
              </p:ext>
            </p:extLst>
          </p:nvPr>
        </p:nvGraphicFramePr>
        <p:xfrm>
          <a:off x="819150" y="7350125"/>
          <a:ext cx="6800850" cy="426720"/>
        </p:xfrm>
        <a:graphic>
          <a:graphicData uri="http://schemas.openxmlformats.org/drawingml/2006/table">
            <a:tbl>
              <a:tblPr/>
              <a:tblGrid>
                <a:gridCol w="6800850"/>
              </a:tblGrid>
              <a:tr h="45720">
                <a:tc>
                  <a:txBody>
                    <a:bodyPr/>
                    <a:lstStyle/>
                    <a:p>
                      <a:pPr marL="0" marR="0" lvl="0" indent="0" algn="l" defTabSz="914400" rtl="0" eaLnBrk="1" fontAlgn="base" latinLnBrk="0" hangingPunct="1">
                        <a:lnSpc>
                          <a:spcPct val="100000"/>
                        </a:lnSpc>
                        <a:spcBef>
                          <a:spcPct val="0"/>
                        </a:spcBef>
                        <a:spcAft>
                          <a:spcPts val="2500"/>
                        </a:spcAft>
                        <a:buClrTx/>
                        <a:buSzTx/>
                        <a:buFontTx/>
                        <a:buNone/>
                        <a:tabLst/>
                      </a:pPr>
                      <a:endParaRPr kumimoji="0" lang="en-US" sz="2800" b="0" i="0" u="none" strike="noStrike" cap="none" normalizeH="0" baseline="0" dirty="0">
                        <a:ln>
                          <a:noFill/>
                        </a:ln>
                        <a:solidFill>
                          <a:srgbClr val="051444"/>
                        </a:solidFill>
                        <a:effectLst/>
                        <a:latin typeface="Arial" pitchFamily="-1" charset="0"/>
                        <a:ea typeface="Times New Roman" pitchFamily="-1" charset="0"/>
                        <a:cs typeface="Courier Std"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15370" name="Rectangle 8"/>
          <p:cNvSpPr>
            <a:spLocks noChangeArrowheads="1"/>
          </p:cNvSpPr>
          <p:nvPr/>
        </p:nvSpPr>
        <p:spPr bwMode="auto">
          <a:xfrm>
            <a:off x="1266825" y="3825875"/>
            <a:ext cx="9144000" cy="45720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pic>
        <p:nvPicPr>
          <p:cNvPr id="15371" name="Picture 7"/>
          <p:cNvPicPr>
            <a:picLocks noChangeAspect="1" noChangeArrowheads="1"/>
          </p:cNvPicPr>
          <p:nvPr/>
        </p:nvPicPr>
        <p:blipFill>
          <a:blip r:embed="rId3"/>
          <a:srcRect/>
          <a:stretch>
            <a:fillRect/>
          </a:stretch>
        </p:blipFill>
        <p:spPr bwMode="auto">
          <a:xfrm>
            <a:off x="1955800" y="1752600"/>
            <a:ext cx="5372100" cy="4813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3521122" y="2101754"/>
            <a:ext cx="3466532" cy="3330055"/>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A Model of The Curriculum</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108699"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a:lnSpc>
                <a:spcPct val="90000"/>
              </a:lnSpc>
              <a:spcAft>
                <a:spcPts val="600"/>
              </a:spcAft>
            </a:pPr>
            <a:endParaRPr lang="en-US" sz="1800" dirty="0">
              <a:latin typeface="Arial" pitchFamily="-65" charset="0"/>
              <a:ea typeface="Arial" pitchFamily="-65" charset="0"/>
              <a:cs typeface="Arial" pitchFamily="-65" charset="0"/>
            </a:endParaRPr>
          </a:p>
        </p:txBody>
      </p:sp>
      <p:pic>
        <p:nvPicPr>
          <p:cNvPr id="5" name="Picture 4" descr="TTO Symbols.png"/>
          <p:cNvPicPr>
            <a:picLocks noChangeAspect="1"/>
          </p:cNvPicPr>
          <p:nvPr/>
        </p:nvPicPr>
        <p:blipFill>
          <a:blip r:embed="rId3"/>
          <a:stretch>
            <a:fillRect/>
          </a:stretch>
        </p:blipFill>
        <p:spPr>
          <a:xfrm>
            <a:off x="3012743" y="1371600"/>
            <a:ext cx="4368799" cy="50292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Meta Objectives: Thinking, Interaction, Learning</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eaLnBrk="1" hangingPunct="1">
              <a:lnSpc>
                <a:spcPct val="90000"/>
              </a:lnSpc>
              <a:spcAft>
                <a:spcPts val="600"/>
              </a:spcAft>
              <a:buNone/>
            </a:pPr>
            <a:endParaRPr lang="en-US" sz="1600" b="1" dirty="0">
              <a:latin typeface="Arial" pitchFamily="-65" charset="0"/>
              <a:ea typeface="Times New Roman" pitchFamily="-65" charset="0"/>
              <a:cs typeface="Arial" pitchFamily="-65" charset="0"/>
            </a:endParaRPr>
          </a:p>
          <a:p>
            <a:pPr marL="0" indent="0" eaLnBrk="1" hangingPunct="1">
              <a:lnSpc>
                <a:spcPct val="90000"/>
              </a:lnSpc>
              <a:spcAft>
                <a:spcPts val="600"/>
              </a:spcAft>
              <a:buNone/>
            </a:pPr>
            <a:r>
              <a:rPr lang="en-US" sz="1800" b="1" dirty="0" smtClean="0">
                <a:ea typeface="Times New Roman" pitchFamily="-65" charset="0"/>
              </a:rPr>
              <a:t>Learned by developing process skills applied to real issues:</a:t>
            </a:r>
            <a:endParaRPr lang="en-US" sz="1800" b="1" dirty="0">
              <a:ea typeface="Times New Roman" pitchFamily="-65" charset="0"/>
            </a:endParaRPr>
          </a:p>
          <a:p>
            <a:pPr eaLnBrk="1" hangingPunct="1">
              <a:lnSpc>
                <a:spcPct val="90000"/>
              </a:lnSpc>
              <a:spcAft>
                <a:spcPts val="600"/>
              </a:spcAft>
            </a:pPr>
            <a:r>
              <a:rPr lang="en-US" sz="1600" b="1" dirty="0" smtClean="0">
                <a:ea typeface="Times New Roman" pitchFamily="-65" charset="0"/>
              </a:rPr>
              <a:t>Critical thinking</a:t>
            </a:r>
            <a:r>
              <a:rPr lang="en-US" sz="1600" b="1" dirty="0" smtClean="0">
                <a:ea typeface="Arial" pitchFamily="-65" charset="0"/>
                <a:cs typeface="Arial" pitchFamily="-65" charset="0"/>
              </a:rPr>
              <a:t> </a:t>
            </a:r>
            <a:r>
              <a:rPr lang="en-US" sz="1600" dirty="0" smtClean="0">
                <a:ea typeface="Arial" pitchFamily="-65" charset="0"/>
                <a:cs typeface="Arial" pitchFamily="-65" charset="0"/>
              </a:rPr>
              <a:t>-- with more discipline, precision and logic more able to effectively test your own and others’ thinking</a:t>
            </a:r>
          </a:p>
          <a:p>
            <a:pPr eaLnBrk="1" hangingPunct="1">
              <a:lnSpc>
                <a:spcPct val="90000"/>
              </a:lnSpc>
              <a:spcAft>
                <a:spcPts val="600"/>
              </a:spcAft>
            </a:pPr>
            <a:r>
              <a:rPr lang="en-US" sz="1600" b="1" dirty="0" smtClean="0">
                <a:ea typeface="Times New Roman" pitchFamily="-65" charset="0"/>
              </a:rPr>
              <a:t>Conscious, complete, creative thinking</a:t>
            </a:r>
            <a:r>
              <a:rPr lang="en-US" sz="1600" dirty="0" smtClean="0">
                <a:ea typeface="Times New Roman" pitchFamily="-65" charset="0"/>
              </a:rPr>
              <a:t> -- to be a better planner, problem-solver, conflict manager and innovator </a:t>
            </a:r>
          </a:p>
          <a:p>
            <a:pPr eaLnBrk="1" hangingPunct="1">
              <a:lnSpc>
                <a:spcPct val="90000"/>
              </a:lnSpc>
              <a:spcAft>
                <a:spcPts val="600"/>
              </a:spcAft>
            </a:pPr>
            <a:r>
              <a:rPr lang="en-US" sz="1600" b="1" dirty="0" smtClean="0">
                <a:ea typeface="Times New Roman" pitchFamily="-65" charset="0"/>
              </a:rPr>
              <a:t>Independent and stronger thinking</a:t>
            </a:r>
            <a:r>
              <a:rPr lang="en-US" sz="1600" dirty="0" smtClean="0">
                <a:ea typeface="Times New Roman" pitchFamily="-65" charset="0"/>
              </a:rPr>
              <a:t> --  needing less direction, less likely to give up</a:t>
            </a:r>
          </a:p>
          <a:p>
            <a:pPr eaLnBrk="1" hangingPunct="1">
              <a:lnSpc>
                <a:spcPct val="90000"/>
              </a:lnSpc>
              <a:spcAft>
                <a:spcPts val="600"/>
              </a:spcAft>
            </a:pPr>
            <a:r>
              <a:rPr lang="en-US" sz="1600" b="1" dirty="0" smtClean="0">
                <a:ea typeface="Times New Roman" pitchFamily="-65" charset="0"/>
              </a:rPr>
              <a:t>Systems thinking </a:t>
            </a:r>
            <a:r>
              <a:rPr lang="en-US" sz="1600" dirty="0" smtClean="0">
                <a:ea typeface="Times New Roman" pitchFamily="-65" charset="0"/>
              </a:rPr>
              <a:t>– dealing more effectively with complexity</a:t>
            </a:r>
          </a:p>
          <a:p>
            <a:pPr eaLnBrk="1" hangingPunct="1">
              <a:lnSpc>
                <a:spcPct val="90000"/>
              </a:lnSpc>
              <a:spcAft>
                <a:spcPts val="600"/>
              </a:spcAft>
            </a:pPr>
            <a:r>
              <a:rPr lang="en-US" sz="1600" b="1" dirty="0">
                <a:ea typeface="Times New Roman" pitchFamily="-65" charset="0"/>
              </a:rPr>
              <a:t>Self-management</a:t>
            </a:r>
            <a:r>
              <a:rPr lang="en-US" sz="1600" dirty="0">
                <a:ea typeface="Times New Roman" pitchFamily="-65" charset="0"/>
              </a:rPr>
              <a:t> – to think and act more in </a:t>
            </a:r>
            <a:r>
              <a:rPr lang="en-US" sz="1600" dirty="0" smtClean="0">
                <a:ea typeface="Times New Roman" pitchFamily="-65" charset="0"/>
              </a:rPr>
              <a:t>chosen ways, e.g.: composed, focused, upbeat, courageous, receptive</a:t>
            </a:r>
          </a:p>
          <a:p>
            <a:pPr eaLnBrk="1" hangingPunct="1">
              <a:lnSpc>
                <a:spcPct val="90000"/>
              </a:lnSpc>
              <a:spcAft>
                <a:spcPts val="600"/>
              </a:spcAft>
            </a:pPr>
            <a:r>
              <a:rPr lang="en-US" sz="1600" b="1" dirty="0" smtClean="0">
                <a:ea typeface="Times New Roman" pitchFamily="-65" charset="0"/>
              </a:rPr>
              <a:t>Interaction skills </a:t>
            </a:r>
            <a:r>
              <a:rPr lang="en-US" sz="1600" dirty="0" smtClean="0">
                <a:ea typeface="Times New Roman" pitchFamily="-65" charset="0"/>
              </a:rPr>
              <a:t>– to more effectively build mutual understanding, relationships, alignment and unity of effort </a:t>
            </a:r>
          </a:p>
          <a:p>
            <a:pPr eaLnBrk="1" hangingPunct="1">
              <a:lnSpc>
                <a:spcPct val="90000"/>
              </a:lnSpc>
              <a:spcAft>
                <a:spcPts val="600"/>
              </a:spcAft>
            </a:pPr>
            <a:r>
              <a:rPr lang="en-US" sz="1600" b="1" dirty="0" smtClean="0">
                <a:ea typeface="Times New Roman" pitchFamily="-65" charset="0"/>
              </a:rPr>
              <a:t>Learning</a:t>
            </a:r>
            <a:r>
              <a:rPr lang="en-US" sz="1600" dirty="0" smtClean="0">
                <a:ea typeface="Times New Roman" pitchFamily="-65" charset="0"/>
              </a:rPr>
              <a:t> – to be more proactive, independent, creative; engaging, inquiring, testing ideas; continuous learning and improvement; reflecting, experimental-minded, building on what works. </a:t>
            </a:r>
          </a:p>
          <a:p>
            <a:pPr eaLnBrk="1" hangingPunct="1">
              <a:lnSpc>
                <a:spcPct val="90000"/>
              </a:lnSpc>
              <a:buFontTx/>
              <a:buNone/>
            </a:pPr>
            <a:r>
              <a:rPr lang="en-US" sz="2000" dirty="0" smtClean="0">
                <a:latin typeface="Arial" pitchFamily="-65" charset="0"/>
                <a:ea typeface="Times New Roman" pitchFamily="-65" charset="0"/>
              </a:rPr>
              <a:t> </a:t>
            </a: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Series – Part I - Teaming</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04900"/>
            <a:ext cx="6999288" cy="52959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r>
              <a:rPr lang="en-US" sz="1800" b="1" dirty="0" smtClean="0">
                <a:latin typeface="Arial" pitchFamily="-65" charset="0"/>
                <a:ea typeface="Arial" pitchFamily="-65" charset="0"/>
                <a:cs typeface="Arial" pitchFamily="-65" charset="0"/>
              </a:rPr>
              <a:t>Essential Team Member Skills/Common Disciplines</a:t>
            </a:r>
            <a:r>
              <a:rPr lang="en-US" sz="1800" dirty="0" smtClean="0">
                <a:latin typeface="Arial" pitchFamily="-65" charset="0"/>
                <a:ea typeface="Arial" pitchFamily="-65" charset="0"/>
                <a:cs typeface="Arial" pitchFamily="-65" charset="0"/>
              </a:rPr>
              <a:t> </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Planning and executing tasks, and continuously improving task performance</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Defining roles, relationships, expectations, accountabilities, follow-up mechanisms in your role networks</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Effective meetings (task performance, build capability and build relationships)</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Valuing and reconciling differences/conflict resolution</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Building thoughts/integrating different perspectives in groups</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Problem-solving and decision-making (technical/functional)</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Skillful interaction (communication, listening, feedback and self-disclosure)</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Commitment-based communication for forwarding the action</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Self-Management  (principle; will; mental state/awareness/composure)</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Assertion </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Relationship-building</a:t>
            </a:r>
          </a:p>
          <a:p>
            <a:pPr marL="457200" indent="-457200">
              <a:spcAft>
                <a:spcPts val="0"/>
              </a:spcAft>
              <a:buFont typeface="+mj-lt"/>
              <a:buAutoNum type="arabicPeriod"/>
            </a:pPr>
            <a:r>
              <a:rPr lang="en-US" sz="1600" dirty="0" smtClean="0">
                <a:latin typeface="Arial" pitchFamily="-65" charset="0"/>
                <a:ea typeface="Arial" pitchFamily="-65" charset="0"/>
                <a:cs typeface="Arial" pitchFamily="-65" charset="0"/>
              </a:rPr>
              <a:t>Influencing others</a:t>
            </a:r>
          </a:p>
          <a:p>
            <a:pPr>
              <a:lnSpc>
                <a:spcPct val="90000"/>
              </a:lnSpc>
              <a:spcAft>
                <a:spcPts val="600"/>
              </a:spcAft>
            </a:pP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Series – Part II – Leadership</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04900"/>
            <a:ext cx="6999288" cy="52959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0" indent="0"/>
            <a:r>
              <a:rPr lang="en-US" sz="1600" dirty="0" smtClean="0">
                <a:latin typeface="Arial" pitchFamily="-65" charset="0"/>
                <a:ea typeface="Arial" pitchFamily="-65" charset="0"/>
                <a:cs typeface="Arial" pitchFamily="-65" charset="0"/>
              </a:rPr>
              <a:t> </a:t>
            </a:r>
            <a:r>
              <a:rPr lang="en-US" sz="1600" b="1" dirty="0" smtClean="0">
                <a:latin typeface="Arial" pitchFamily="-65" charset="0"/>
                <a:ea typeface="Arial" pitchFamily="-65" charset="0"/>
                <a:cs typeface="Arial" pitchFamily="-65" charset="0"/>
              </a:rPr>
              <a:t> Planning</a:t>
            </a:r>
          </a:p>
          <a:p>
            <a:pPr marL="800100" lvl="1" indent="-342900">
              <a:buFont typeface="+mj-lt"/>
              <a:buAutoNum type="arabicPeriod"/>
            </a:pPr>
            <a:r>
              <a:rPr lang="en-US" sz="1600" dirty="0" smtClean="0">
                <a:latin typeface="Arial" pitchFamily="-65" charset="0"/>
                <a:ea typeface="Arial" pitchFamily="-65" charset="0"/>
                <a:cs typeface="Arial" pitchFamily="-65" charset="0"/>
              </a:rPr>
              <a:t>Interpreting reality to create meaning and significance, and continuously improving on that reality through problem-solving (complex organization problem-solving and human performance problem-solving)</a:t>
            </a:r>
          </a:p>
          <a:p>
            <a:pPr marL="800100" lvl="1" indent="-342900">
              <a:buFont typeface="+mj-lt"/>
              <a:buAutoNum type="arabicPeriod"/>
            </a:pPr>
            <a:r>
              <a:rPr lang="en-US" sz="1600" dirty="0" smtClean="0">
                <a:latin typeface="Arial" pitchFamily="-65" charset="0"/>
                <a:ea typeface="Arial" pitchFamily="-65" charset="0"/>
                <a:cs typeface="Arial" pitchFamily="-65" charset="0"/>
              </a:rPr>
              <a:t>Creating a Context of Governing Ideas (Purpose, Vision, Values, Beliefs, Principles, Goals, Strategies, Tactics, Action Plans, Audit, Evaluation) to realize an ideal future</a:t>
            </a:r>
          </a:p>
          <a:p>
            <a:pPr marL="800100" lvl="1" indent="-342900">
              <a:buFont typeface="+mj-lt"/>
              <a:buAutoNum type="arabicPeriod"/>
            </a:pPr>
            <a:r>
              <a:rPr lang="en-US" sz="1600" dirty="0" smtClean="0">
                <a:latin typeface="Arial" pitchFamily="-65" charset="0"/>
                <a:ea typeface="Arial" pitchFamily="-65" charset="0"/>
                <a:cs typeface="Arial" pitchFamily="-65" charset="0"/>
              </a:rPr>
              <a:t>Breakthrough thinking and planning</a:t>
            </a:r>
          </a:p>
          <a:p>
            <a:pPr marL="800100" lvl="1" indent="-342900">
              <a:buFont typeface="+mj-lt"/>
              <a:buAutoNum type="arabicPeriod"/>
            </a:pPr>
            <a:r>
              <a:rPr lang="en-US" sz="1600" dirty="0" smtClean="0">
                <a:latin typeface="Arial" pitchFamily="-65" charset="0"/>
                <a:ea typeface="Arial" pitchFamily="-65" charset="0"/>
                <a:cs typeface="Arial" pitchFamily="-65" charset="0"/>
              </a:rPr>
              <a:t>Strategic Thinking and Planning</a:t>
            </a:r>
          </a:p>
          <a:p>
            <a:pPr marL="0" indent="0"/>
            <a:r>
              <a:rPr lang="en-US" sz="1600" dirty="0" smtClean="0">
                <a:latin typeface="Arial" pitchFamily="-65" charset="0"/>
                <a:ea typeface="Arial" pitchFamily="-65" charset="0"/>
                <a:cs typeface="Arial" pitchFamily="-65" charset="0"/>
              </a:rPr>
              <a:t>  </a:t>
            </a:r>
            <a:r>
              <a:rPr lang="en-US" sz="1600" b="1" dirty="0" smtClean="0">
                <a:latin typeface="Arial" pitchFamily="-65" charset="0"/>
                <a:ea typeface="Arial" pitchFamily="-65" charset="0"/>
                <a:cs typeface="Arial" pitchFamily="-65" charset="0"/>
              </a:rPr>
              <a:t>Leading</a:t>
            </a:r>
          </a:p>
          <a:p>
            <a:pPr marL="800100" lvl="1" indent="-342900">
              <a:buFont typeface="+mj-lt"/>
              <a:buAutoNum type="arabicPeriod"/>
            </a:pPr>
            <a:r>
              <a:rPr lang="en-US" sz="1600" dirty="0" smtClean="0">
                <a:latin typeface="Arial" pitchFamily="-65" charset="0"/>
                <a:ea typeface="Arial" pitchFamily="-65" charset="0"/>
                <a:cs typeface="Arial" pitchFamily="-65" charset="0"/>
              </a:rPr>
              <a:t>Developing capability in self and others, coaching, empowering</a:t>
            </a:r>
          </a:p>
          <a:p>
            <a:pPr marL="800100" lvl="1" indent="-342900">
              <a:buFont typeface="+mj-lt"/>
              <a:buAutoNum type="arabicPeriod"/>
            </a:pPr>
            <a:r>
              <a:rPr lang="en-US" sz="1600" dirty="0" smtClean="0">
                <a:latin typeface="Arial" pitchFamily="-65" charset="0"/>
                <a:ea typeface="Arial" pitchFamily="-65" charset="0"/>
                <a:cs typeface="Arial" pitchFamily="-65" charset="0"/>
              </a:rPr>
              <a:t>Engaging and Developing Thinking/Influence (Guiding inquiry and providing new thinking methods/processes, </a:t>
            </a:r>
            <a:r>
              <a:rPr lang="en-US" sz="1600" dirty="0" err="1" smtClean="0">
                <a:latin typeface="Arial" pitchFamily="-65" charset="0"/>
                <a:ea typeface="Arial" pitchFamily="-65" charset="0"/>
                <a:cs typeface="Arial" pitchFamily="-65" charset="0"/>
              </a:rPr>
              <a:t>e.g</a:t>
            </a:r>
            <a:r>
              <a:rPr lang="en-US" sz="1600" dirty="0" smtClean="0">
                <a:latin typeface="Arial" pitchFamily="-65" charset="0"/>
                <a:ea typeface="Arial" pitchFamily="-65" charset="0"/>
                <a:cs typeface="Arial" pitchFamily="-65" charset="0"/>
              </a:rPr>
              <a:t>, problem-solving) versus telling and selling</a:t>
            </a:r>
          </a:p>
          <a:p>
            <a:pPr marL="800100" lvl="1" indent="-342900">
              <a:buFont typeface="+mj-lt"/>
              <a:buAutoNum type="arabicPeriod"/>
            </a:pPr>
            <a:r>
              <a:rPr lang="en-US" sz="1600" dirty="0" smtClean="0">
                <a:latin typeface="Arial" pitchFamily="-65" charset="0"/>
                <a:ea typeface="Arial" pitchFamily="-65" charset="0"/>
                <a:cs typeface="Arial" pitchFamily="-65" charset="0"/>
              </a:rPr>
              <a:t>Leading systemic change; Building understanding, alignment and commitment to change</a:t>
            </a:r>
          </a:p>
          <a:p>
            <a:pPr marL="800100" lvl="1" indent="-342900">
              <a:buFont typeface="+mj-lt"/>
              <a:buAutoNum type="arabicPeriod"/>
            </a:pPr>
            <a:r>
              <a:rPr lang="en-US" sz="1600" dirty="0" smtClean="0">
                <a:latin typeface="Arial" pitchFamily="-65" charset="0"/>
                <a:ea typeface="Arial" pitchFamily="-65" charset="0"/>
                <a:cs typeface="Arial" pitchFamily="-65" charset="0"/>
              </a:rPr>
              <a:t>Team Building</a:t>
            </a:r>
          </a:p>
          <a:p>
            <a:pPr>
              <a:lnSpc>
                <a:spcPct val="90000"/>
              </a:lnSpc>
              <a:spcAft>
                <a:spcPts val="600"/>
              </a:spcAft>
            </a:pP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Series – Part II – Leadership (cont.)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04900"/>
            <a:ext cx="6999288" cy="52959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228600" indent="-228600"/>
            <a:r>
              <a:rPr lang="en-US" sz="1800" b="1" dirty="0" smtClean="0">
                <a:latin typeface="Arial" pitchFamily="-65" charset="0"/>
                <a:ea typeface="Arial" pitchFamily="-65" charset="0"/>
                <a:cs typeface="Arial" pitchFamily="-65" charset="0"/>
              </a:rPr>
              <a:t>Learning and Improving Performance</a:t>
            </a:r>
          </a:p>
          <a:p>
            <a:pPr lvl="1">
              <a:buFont typeface="+mj-lt"/>
              <a:buAutoNum type="arabicPeriod"/>
            </a:pPr>
            <a:r>
              <a:rPr lang="en-US" sz="1600" dirty="0" smtClean="0">
                <a:latin typeface="Arial" pitchFamily="-65" charset="0"/>
                <a:ea typeface="Arial" pitchFamily="-65" charset="0"/>
                <a:cs typeface="Arial" pitchFamily="-65" charset="0"/>
              </a:rPr>
              <a:t>Regulating performance and learning from experience  (individual and organizational)</a:t>
            </a:r>
          </a:p>
          <a:p>
            <a:pPr marL="228600" indent="-228600"/>
            <a:r>
              <a:rPr lang="en-US" sz="1800" b="1" dirty="0" smtClean="0">
                <a:latin typeface="Arial" pitchFamily="-65" charset="0"/>
                <a:ea typeface="Arial" pitchFamily="-65" charset="0"/>
                <a:cs typeface="Arial" pitchFamily="-65" charset="0"/>
              </a:rPr>
              <a:t>Linking</a:t>
            </a:r>
          </a:p>
          <a:p>
            <a:pPr lvl="1">
              <a:buFont typeface="+mj-lt"/>
              <a:buAutoNum type="arabicPeriod"/>
            </a:pPr>
            <a:r>
              <a:rPr lang="en-US" sz="1600" dirty="0" smtClean="0">
                <a:latin typeface="Arial" pitchFamily="-65" charset="0"/>
                <a:ea typeface="Arial" pitchFamily="-65" charset="0"/>
                <a:cs typeface="Arial" pitchFamily="-65" charset="0"/>
              </a:rPr>
              <a:t>Linking your organization to others (representing, aligning, barrier reduction, resource acquisition, etc.)</a:t>
            </a:r>
          </a:p>
          <a:p>
            <a:pPr marL="228600" indent="-228600"/>
            <a:r>
              <a:rPr lang="en-US" sz="1800" b="1" dirty="0" smtClean="0">
                <a:latin typeface="Arial" pitchFamily="-65" charset="0"/>
                <a:ea typeface="Arial" pitchFamily="-65" charset="0"/>
                <a:cs typeface="Arial" pitchFamily="-65" charset="0"/>
              </a:rPr>
              <a:t>Designing High Performance Organizations</a:t>
            </a:r>
          </a:p>
          <a:p>
            <a:pPr lvl="1">
              <a:buFont typeface="+mj-lt"/>
              <a:buAutoNum type="arabicPeriod"/>
            </a:pPr>
            <a:r>
              <a:rPr lang="en-US" sz="1600" dirty="0" smtClean="0">
                <a:latin typeface="Arial" pitchFamily="-65" charset="0"/>
                <a:ea typeface="Arial" pitchFamily="-65" charset="0"/>
                <a:cs typeface="Arial" pitchFamily="-65" charset="0"/>
              </a:rPr>
              <a:t>Architecture: Governing Ideas, Infrastructure, Capability</a:t>
            </a:r>
          </a:p>
          <a:p>
            <a:pPr lvl="1">
              <a:buFont typeface="+mj-lt"/>
              <a:buAutoNum type="arabicPeriod"/>
            </a:pPr>
            <a:r>
              <a:rPr lang="en-US" sz="1600" dirty="0" smtClean="0">
                <a:latin typeface="Arial" pitchFamily="-65" charset="0"/>
                <a:ea typeface="Arial" pitchFamily="-65" charset="0"/>
                <a:cs typeface="Arial" pitchFamily="-65" charset="0"/>
              </a:rPr>
              <a:t>Process Improvement</a:t>
            </a:r>
            <a:endParaRPr lang="en-US" sz="1800" b="1" dirty="0" smtClean="0">
              <a:latin typeface="Arial" pitchFamily="-65" charset="0"/>
              <a:ea typeface="Arial" pitchFamily="-65" charset="0"/>
              <a:cs typeface="Arial" pitchFamily="-65" charset="0"/>
            </a:endParaRPr>
          </a:p>
          <a:p>
            <a:pPr marL="228600" indent="-228600"/>
            <a:r>
              <a:rPr lang="en-US" sz="1800" b="1" dirty="0" smtClean="0">
                <a:latin typeface="Arial" pitchFamily="-65" charset="0"/>
                <a:ea typeface="Arial" pitchFamily="-65" charset="0"/>
                <a:cs typeface="Arial" pitchFamily="-65" charset="0"/>
              </a:rPr>
              <a:t>Basic </a:t>
            </a:r>
            <a:r>
              <a:rPr lang="en-US" sz="1800" b="1" dirty="0">
                <a:latin typeface="Arial" pitchFamily="-65" charset="0"/>
                <a:ea typeface="Arial" pitchFamily="-65" charset="0"/>
                <a:cs typeface="Arial" pitchFamily="-65" charset="0"/>
              </a:rPr>
              <a:t>Leadership Theory &amp; </a:t>
            </a:r>
            <a:r>
              <a:rPr lang="en-US" sz="1800" b="1" dirty="0" smtClean="0">
                <a:latin typeface="Arial" pitchFamily="-65" charset="0"/>
                <a:ea typeface="Arial" pitchFamily="-65" charset="0"/>
                <a:cs typeface="Arial" pitchFamily="-65" charset="0"/>
              </a:rPr>
              <a:t>Practice</a:t>
            </a:r>
          </a:p>
          <a:p>
            <a:pPr lvl="1">
              <a:buFont typeface="+mj-lt"/>
              <a:buAutoNum type="arabicPeriod"/>
            </a:pPr>
            <a:r>
              <a:rPr lang="en-US" sz="1600" dirty="0" smtClean="0">
                <a:latin typeface="Arial" pitchFamily="-65" charset="0"/>
                <a:ea typeface="Arial" pitchFamily="-65" charset="0"/>
                <a:cs typeface="Arial" pitchFamily="-65" charset="0"/>
              </a:rPr>
              <a:t>Leader assessment, development, traits </a:t>
            </a:r>
          </a:p>
          <a:p>
            <a:pPr lvl="1">
              <a:buFont typeface="+mj-lt"/>
              <a:buAutoNum type="arabicPeriod"/>
            </a:pPr>
            <a:r>
              <a:rPr lang="en-US" sz="1600" dirty="0">
                <a:latin typeface="Arial" pitchFamily="-65" charset="0"/>
                <a:ea typeface="Arial" pitchFamily="-65" charset="0"/>
                <a:cs typeface="Arial" pitchFamily="-65" charset="0"/>
              </a:rPr>
              <a:t>power, influence, </a:t>
            </a:r>
            <a:r>
              <a:rPr lang="en-US" sz="1600" dirty="0" smtClean="0">
                <a:latin typeface="Arial" pitchFamily="-65" charset="0"/>
                <a:ea typeface="Arial" pitchFamily="-65" charset="0"/>
                <a:cs typeface="Arial" pitchFamily="-65" charset="0"/>
              </a:rPr>
              <a:t>motivation</a:t>
            </a:r>
          </a:p>
          <a:p>
            <a:pPr marL="228600" indent="-228600"/>
            <a:r>
              <a:rPr lang="en-US" sz="1800" b="1" dirty="0">
                <a:latin typeface="Arial" pitchFamily="-65" charset="0"/>
                <a:ea typeface="Arial" pitchFamily="-65" charset="0"/>
                <a:cs typeface="Arial" pitchFamily="-65" charset="0"/>
              </a:rPr>
              <a:t>Business Acumen</a:t>
            </a:r>
          </a:p>
          <a:p>
            <a:pPr lvl="1">
              <a:buFont typeface="+mj-lt"/>
              <a:buAutoNum type="arabicPeriod"/>
            </a:pPr>
            <a:r>
              <a:rPr lang="en-US" sz="1600" dirty="0">
                <a:latin typeface="Arial" pitchFamily="-65" charset="0"/>
                <a:ea typeface="Arial" pitchFamily="-65" charset="0"/>
                <a:cs typeface="Arial" pitchFamily="-65" charset="0"/>
              </a:rPr>
              <a:t>P&amp;L, Balance Sheets</a:t>
            </a:r>
          </a:p>
          <a:p>
            <a:pPr lvl="1">
              <a:buFont typeface="+mj-lt"/>
              <a:buAutoNum type="arabicPeriod"/>
            </a:pPr>
            <a:r>
              <a:rPr lang="en-US" sz="1600" dirty="0">
                <a:latin typeface="Arial" pitchFamily="-65" charset="0"/>
                <a:ea typeface="Arial" pitchFamily="-65" charset="0"/>
                <a:cs typeface="Arial" pitchFamily="-65" charset="0"/>
              </a:rPr>
              <a:t>Margins, Cash Flow</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Potential Add-On – Consulting Skills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04900"/>
            <a:ext cx="6999288" cy="52959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228600" indent="-228600"/>
            <a:r>
              <a:rPr lang="en-US" sz="1600" dirty="0" smtClean="0">
                <a:latin typeface="Arial" pitchFamily="-65" charset="0"/>
                <a:ea typeface="Arial" pitchFamily="-65" charset="0"/>
                <a:cs typeface="Arial" pitchFamily="-65" charset="0"/>
              </a:rPr>
              <a:t>Coaching others in the use of teaming and leadership skills</a:t>
            </a:r>
          </a:p>
          <a:p>
            <a:pPr marL="228600" indent="-228600"/>
            <a:r>
              <a:rPr lang="en-US" sz="1600" dirty="0" smtClean="0">
                <a:latin typeface="Arial" pitchFamily="-65" charset="0"/>
                <a:ea typeface="Arial" pitchFamily="-65" charset="0"/>
                <a:cs typeface="Arial" pitchFamily="-65" charset="0"/>
              </a:rPr>
              <a:t>Designing developmental events and meetings</a:t>
            </a:r>
          </a:p>
          <a:p>
            <a:pPr marL="228600" indent="-228600"/>
            <a:r>
              <a:rPr lang="en-US" sz="1600" dirty="0" smtClean="0">
                <a:latin typeface="Arial" pitchFamily="-65" charset="0"/>
                <a:ea typeface="Arial" pitchFamily="-65" charset="0"/>
                <a:cs typeface="Arial" pitchFamily="-65" charset="0"/>
              </a:rPr>
              <a:t>Intervening in developmental events in ways that add value</a:t>
            </a:r>
          </a:p>
          <a:p>
            <a:pPr marL="228600" indent="-228600"/>
            <a:r>
              <a:rPr lang="en-US" sz="1600" dirty="0" smtClean="0">
                <a:latin typeface="Arial" pitchFamily="-65" charset="0"/>
                <a:ea typeface="Arial" pitchFamily="-65" charset="0"/>
                <a:cs typeface="Arial" pitchFamily="-65" charset="0"/>
              </a:rPr>
              <a:t>Enabling systemic change in organizations</a:t>
            </a:r>
          </a:p>
          <a:p>
            <a:pPr marL="228600" indent="-228600"/>
            <a:r>
              <a:rPr lang="en-US" sz="1600" dirty="0" smtClean="0">
                <a:latin typeface="Arial" pitchFamily="-65" charset="0"/>
                <a:ea typeface="Arial" pitchFamily="-65" charset="0"/>
                <a:cs typeface="Arial" pitchFamily="-65" charset="0"/>
              </a:rPr>
              <a:t>Engaging in continuous learning processes that enable evolution to higher levels of consciousness, will and skill</a:t>
            </a:r>
          </a:p>
          <a:p>
            <a:pPr marL="228600" indent="-228600"/>
            <a:r>
              <a:rPr lang="en-US" sz="1600" dirty="0" smtClean="0">
                <a:latin typeface="Arial" pitchFamily="-65" charset="0"/>
                <a:ea typeface="Arial" pitchFamily="-65" charset="0"/>
                <a:cs typeface="Arial" pitchFamily="-65" charset="0"/>
              </a:rPr>
              <a:t>Self-Empowerment (defining your own purpose, vision, values, principles and goals and enrolling or aligning with others)</a:t>
            </a:r>
          </a:p>
          <a:p>
            <a:pPr marL="228600" indent="-228600"/>
            <a:r>
              <a:rPr lang="en-US" sz="1600" dirty="0" smtClean="0">
                <a:latin typeface="Arial" pitchFamily="-65" charset="0"/>
                <a:ea typeface="Arial" pitchFamily="-65" charset="0"/>
                <a:cs typeface="Arial" pitchFamily="-65" charset="0"/>
              </a:rPr>
              <a:t>Modeling the new culture</a:t>
            </a:r>
          </a:p>
          <a:p>
            <a:pPr marL="228600" indent="-228600"/>
            <a:r>
              <a:rPr lang="en-US" sz="1600" dirty="0" smtClean="0">
                <a:latin typeface="Arial" pitchFamily="-65" charset="0"/>
                <a:ea typeface="Arial" pitchFamily="-65" charset="0"/>
                <a:cs typeface="Arial" pitchFamily="-65" charset="0"/>
              </a:rPr>
              <a:t>Following up on commitments to learn and change (initiating productive change, constructively restraining counterproductive change, and reconciling restraints to productive change)</a:t>
            </a:r>
          </a:p>
          <a:p>
            <a:pPr marL="228600" indent="-228600"/>
            <a:endParaRPr lang="en-US" sz="1800" dirty="0" smtClean="0">
              <a:latin typeface="Arial" pitchFamily="-65" charset="0"/>
              <a:ea typeface="Arial" pitchFamily="-65" charset="0"/>
              <a:cs typeface="Arial" pitchFamily="-65" charset="0"/>
            </a:endParaRPr>
          </a:p>
          <a:p>
            <a:pPr marL="228600" indent="-228600">
              <a:buNone/>
            </a:pPr>
            <a:r>
              <a:rPr lang="en-US" sz="1600" i="1" dirty="0" smtClean="0">
                <a:latin typeface="Arial" pitchFamily="-65" charset="0"/>
                <a:ea typeface="Arial" pitchFamily="-65" charset="0"/>
                <a:cs typeface="Arial" pitchFamily="-65" charset="0"/>
              </a:rPr>
              <a:t>Note:  This course is not part of the basic series.  It can be offered to clients who have demonstrated sufficient commitment to warrant building internal consulting support to further their development efforts.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Why Focus on Developing Thinking Capability?</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None/>
            </a:pPr>
            <a:r>
              <a:rPr lang="en-US" sz="1600" dirty="0" smtClean="0"/>
              <a:t>“Future Trends in Leadership Development”, a 2014 white paper by Nick </a:t>
            </a:r>
            <a:r>
              <a:rPr lang="en-US" sz="1600" dirty="0"/>
              <a:t>Petrie of the Center for Creative </a:t>
            </a:r>
            <a:r>
              <a:rPr lang="en-US" sz="1600" dirty="0" smtClean="0"/>
              <a:t>Leadership. summarized </a:t>
            </a:r>
            <a:r>
              <a:rPr lang="en-US" sz="1600" dirty="0"/>
              <a:t>a year-long sabbatical at Harvard </a:t>
            </a:r>
            <a:r>
              <a:rPr lang="en-US" sz="1600" dirty="0" smtClean="0"/>
              <a:t>studying </a:t>
            </a:r>
            <a:r>
              <a:rPr lang="en-US" sz="1600" dirty="0"/>
              <a:t>the </a:t>
            </a:r>
            <a:r>
              <a:rPr lang="en-US" sz="1600" dirty="0" smtClean="0"/>
              <a:t>work of dozens of leading researchers, educators and experts from Harvard, other universities</a:t>
            </a:r>
            <a:r>
              <a:rPr lang="en-US" sz="1600" dirty="0"/>
              <a:t>, consulting </a:t>
            </a:r>
            <a:r>
              <a:rPr lang="en-US" sz="1600" dirty="0" smtClean="0"/>
              <a:t>firms, </a:t>
            </a:r>
            <a:r>
              <a:rPr lang="en-US" sz="1600" dirty="0"/>
              <a:t>corporate </a:t>
            </a:r>
            <a:r>
              <a:rPr lang="en-US" sz="1600" dirty="0" smtClean="0"/>
              <a:t>universities as:</a:t>
            </a:r>
            <a:endParaRPr lang="en-US" sz="1600" dirty="0"/>
          </a:p>
          <a:p>
            <a:pPr lvl="0"/>
            <a:r>
              <a:rPr lang="en-US" sz="1600" dirty="0"/>
              <a:t>The new world presents a VUCA environment – Volatile, Uncertain, Complex, and </a:t>
            </a:r>
            <a:r>
              <a:rPr lang="en-US" sz="1600" dirty="0" smtClean="0"/>
              <a:t>Ambiguous – which requires:</a:t>
            </a:r>
          </a:p>
          <a:p>
            <a:pPr lvl="0"/>
            <a:endParaRPr lang="en-US" sz="1600" dirty="0"/>
          </a:p>
          <a:p>
            <a:pPr lvl="1">
              <a:buFont typeface="Courier New" panose="02070309020205020404" pitchFamily="49" charset="0"/>
              <a:buChar char="o"/>
            </a:pPr>
            <a:r>
              <a:rPr lang="en-US" sz="1400" dirty="0"/>
              <a:t>N</a:t>
            </a:r>
            <a:r>
              <a:rPr lang="en-US" sz="1400" dirty="0" smtClean="0"/>
              <a:t>ew </a:t>
            </a:r>
            <a:r>
              <a:rPr lang="en-US" sz="1400" dirty="0"/>
              <a:t>leader skills </a:t>
            </a:r>
            <a:r>
              <a:rPr lang="en-US" sz="1400" dirty="0" smtClean="0"/>
              <a:t>– complex </a:t>
            </a:r>
            <a:r>
              <a:rPr lang="en-US" sz="1400" dirty="0"/>
              <a:t>thinking skills, </a:t>
            </a:r>
            <a:r>
              <a:rPr lang="en-US" sz="1400" dirty="0" smtClean="0"/>
              <a:t>e.g., critical, creative, strategic, </a:t>
            </a:r>
            <a:r>
              <a:rPr lang="en-US" sz="1400" dirty="0"/>
              <a:t>systemic thinking, learning </a:t>
            </a:r>
            <a:r>
              <a:rPr lang="en-US" sz="1400" dirty="0" smtClean="0"/>
              <a:t>agility</a:t>
            </a:r>
            <a:r>
              <a:rPr lang="en-US" sz="1400" dirty="0"/>
              <a:t> &amp;</a:t>
            </a:r>
            <a:r>
              <a:rPr lang="en-US" sz="1400" dirty="0" smtClean="0"/>
              <a:t> self-awareness </a:t>
            </a:r>
          </a:p>
          <a:p>
            <a:pPr lvl="1">
              <a:buFont typeface="Courier New" panose="02070309020205020404" pitchFamily="49" charset="0"/>
              <a:buChar char="o"/>
            </a:pPr>
            <a:r>
              <a:rPr lang="en-US" sz="1400" dirty="0"/>
              <a:t>P</a:t>
            </a:r>
            <a:r>
              <a:rPr lang="en-US" sz="1400" dirty="0" smtClean="0"/>
              <a:t>ersonal development - evolution/transformation </a:t>
            </a:r>
          </a:p>
          <a:p>
            <a:pPr lvl="1">
              <a:buFont typeface="Courier New" panose="02070309020205020404" pitchFamily="49" charset="0"/>
              <a:buChar char="o"/>
            </a:pPr>
            <a:r>
              <a:rPr lang="en-US" sz="1400" dirty="0" smtClean="0"/>
              <a:t>Leadership Development for all members </a:t>
            </a:r>
          </a:p>
          <a:p>
            <a:pPr lvl="1">
              <a:buFont typeface="Courier New" panose="02070309020205020404" pitchFamily="49" charset="0"/>
              <a:buChar char="o"/>
            </a:pPr>
            <a:r>
              <a:rPr lang="en-US" sz="1400" dirty="0" smtClean="0"/>
              <a:t>Empowered </a:t>
            </a:r>
            <a:r>
              <a:rPr lang="en-US" sz="1400" dirty="0"/>
              <a:t>networks of leaders/collective </a:t>
            </a:r>
            <a:r>
              <a:rPr lang="en-US" sz="1400" dirty="0" smtClean="0"/>
              <a:t>leadership, </a:t>
            </a:r>
            <a:r>
              <a:rPr lang="en-US" sz="1400" dirty="0"/>
              <a:t>versus individual </a:t>
            </a:r>
            <a:r>
              <a:rPr lang="en-US" sz="1400" dirty="0" smtClean="0"/>
              <a:t>leaders, </a:t>
            </a:r>
            <a:r>
              <a:rPr lang="en-US" sz="1400" dirty="0"/>
              <a:t>to </a:t>
            </a:r>
            <a:r>
              <a:rPr lang="en-US" sz="1400" dirty="0" smtClean="0"/>
              <a:t>develop organization </a:t>
            </a:r>
            <a:r>
              <a:rPr lang="en-US" sz="1400" dirty="0"/>
              <a:t>alignment and commitment </a:t>
            </a:r>
          </a:p>
          <a:p>
            <a:pPr lvl="1">
              <a:buFont typeface="Courier New" panose="02070309020205020404" pitchFamily="49" charset="0"/>
              <a:buChar char="o"/>
            </a:pPr>
            <a:r>
              <a:rPr lang="en-US" sz="1400" dirty="0" smtClean="0"/>
              <a:t>Leaders taking </a:t>
            </a:r>
            <a:r>
              <a:rPr lang="en-US" sz="1400" dirty="0"/>
              <a:t>responsibility for their own development, versus relying on HR, training organizations and/or their own superiors </a:t>
            </a:r>
          </a:p>
          <a:p>
            <a:pPr lvl="1">
              <a:buFont typeface="Courier New" panose="02070309020205020404" pitchFamily="49" charset="0"/>
              <a:buChar char="o"/>
            </a:pPr>
            <a:r>
              <a:rPr lang="en-US" sz="1400" dirty="0"/>
              <a:t>Socratic coaches </a:t>
            </a:r>
            <a:r>
              <a:rPr lang="en-US" sz="1400" dirty="0" smtClean="0"/>
              <a:t>that </a:t>
            </a:r>
            <a:r>
              <a:rPr lang="en-US" sz="1400" dirty="0"/>
              <a:t>support and accelerate the process of self-discovery and growth with questions, not answers.</a:t>
            </a:r>
          </a:p>
          <a:p>
            <a:endParaRPr lang="en-US" sz="1600" dirty="0"/>
          </a:p>
          <a:p>
            <a:pPr marL="0" indent="0">
              <a:buFontTx/>
              <a:buNone/>
            </a:pPr>
            <a:endParaRPr lang="en-US" sz="1600"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189013311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How – Elements of Significant Learning</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r>
              <a:rPr lang="en-US" sz="1800" b="1" dirty="0" smtClean="0">
                <a:latin typeface="Arial" pitchFamily="-65" charset="0"/>
                <a:ea typeface="Arial" pitchFamily="-65" charset="0"/>
                <a:cs typeface="Arial" pitchFamily="-65" charset="0"/>
              </a:rPr>
              <a:t>Significant Learning: </a:t>
            </a:r>
            <a:r>
              <a:rPr lang="en-US" sz="1800" dirty="0" smtClean="0">
                <a:latin typeface="Arial" pitchFamily="-65" charset="0"/>
                <a:ea typeface="Arial" pitchFamily="-65" charset="0"/>
                <a:cs typeface="Arial" pitchFamily="-65" charset="0"/>
              </a:rPr>
              <a:t>a</a:t>
            </a:r>
            <a:r>
              <a:rPr lang="en-US" sz="1800" b="1" dirty="0" smtClean="0">
                <a:latin typeface="Arial" pitchFamily="-65" charset="0"/>
                <a:ea typeface="Arial" pitchFamily="-65" charset="0"/>
                <a:cs typeface="Arial" pitchFamily="-65" charset="0"/>
              </a:rPr>
              <a:t> </a:t>
            </a:r>
            <a:r>
              <a:rPr lang="en-US" sz="1800" dirty="0" smtClean="0">
                <a:latin typeface="Arial" pitchFamily="-65" charset="0"/>
                <a:ea typeface="Arial" pitchFamily="-65" charset="0"/>
                <a:cs typeface="Arial" pitchFamily="-65" charset="0"/>
              </a:rPr>
              <a:t>fundamental, lasting change in thinking, behavior and capability; personal transformation.</a:t>
            </a:r>
            <a:endParaRPr lang="en-US" sz="1800" b="1" dirty="0" smtClean="0">
              <a:solidFill>
                <a:srgbClr val="FF0000"/>
              </a:solidFill>
              <a:latin typeface="Arial" pitchFamily="-65" charset="0"/>
              <a:ea typeface="Arial" pitchFamily="-65" charset="0"/>
              <a:cs typeface="Arial" pitchFamily="-65" charset="0"/>
            </a:endParaRPr>
          </a:p>
          <a:p>
            <a:r>
              <a:rPr lang="en-US" sz="1800" b="1" dirty="0" smtClean="0">
                <a:latin typeface="Arial" pitchFamily="-65" charset="0"/>
                <a:ea typeface="Arial" pitchFamily="-65" charset="0"/>
                <a:cs typeface="Arial" pitchFamily="-65" charset="0"/>
              </a:rPr>
              <a:t>Essential Elements of Significant Learning*</a:t>
            </a:r>
            <a:endParaRPr lang="en-US" sz="1800" dirty="0" smtClean="0"/>
          </a:p>
          <a:p>
            <a:pPr lvl="1" indent="6350">
              <a:buNone/>
            </a:pPr>
            <a:r>
              <a:rPr lang="en-US" sz="1600" dirty="0" smtClean="0">
                <a:latin typeface="Arial" pitchFamily="-65" charset="0"/>
              </a:rPr>
              <a:t>For significant learning, organization change and performance improvement to occur,  the learning process needs to have optimal levels of: </a:t>
            </a:r>
            <a:endParaRPr lang="en-US" sz="1600" dirty="0" smtClean="0"/>
          </a:p>
          <a:p>
            <a:pPr lvl="2">
              <a:buFont typeface="Arial" pitchFamily="-65" charset="0"/>
              <a:buChar char="•"/>
            </a:pPr>
            <a:r>
              <a:rPr lang="en-US" sz="1400" dirty="0" smtClean="0">
                <a:latin typeface="Arial" pitchFamily="-65" charset="0"/>
              </a:rPr>
              <a:t>Intensity </a:t>
            </a:r>
            <a:r>
              <a:rPr lang="en-US" sz="1400" dirty="0" smtClean="0"/>
              <a:t>–</a:t>
            </a:r>
            <a:r>
              <a:rPr lang="en-US" sz="1400" dirty="0" smtClean="0">
                <a:latin typeface="Arial" pitchFamily="-65" charset="0"/>
              </a:rPr>
              <a:t> 2 day events</a:t>
            </a:r>
            <a:endParaRPr lang="en-US" sz="1400" dirty="0" smtClean="0"/>
          </a:p>
          <a:p>
            <a:pPr lvl="2">
              <a:buFont typeface="Arial" pitchFamily="-65" charset="0"/>
              <a:buChar char="•"/>
            </a:pPr>
            <a:r>
              <a:rPr lang="en-US" sz="1400" dirty="0" smtClean="0">
                <a:latin typeface="Arial" pitchFamily="-65" charset="0"/>
              </a:rPr>
              <a:t>Frequency - every 4-6 weeks </a:t>
            </a:r>
            <a:endParaRPr lang="en-US" sz="1400" dirty="0" smtClean="0"/>
          </a:p>
          <a:p>
            <a:pPr lvl="2">
              <a:buFont typeface="Arial" pitchFamily="-65" charset="0"/>
              <a:buChar char="•"/>
            </a:pPr>
            <a:r>
              <a:rPr lang="en-US" sz="1400" dirty="0" smtClean="0">
                <a:latin typeface="Arial" pitchFamily="-65" charset="0"/>
              </a:rPr>
              <a:t>Duration - series of events -- 6,8 -- ideally, ongoing </a:t>
            </a:r>
            <a:endParaRPr lang="en-US" sz="1400" dirty="0" smtClean="0"/>
          </a:p>
          <a:p>
            <a:pPr lvl="2">
              <a:buFont typeface="Arial" pitchFamily="-65" charset="0"/>
              <a:buChar char="•"/>
            </a:pPr>
            <a:r>
              <a:rPr lang="en-US" sz="1400" dirty="0">
                <a:latin typeface="Arial" pitchFamily="-65" charset="0"/>
              </a:rPr>
              <a:t>Development of the whole person -- ability, will and mental state</a:t>
            </a:r>
            <a:endParaRPr lang="en-US" sz="1400" dirty="0"/>
          </a:p>
          <a:p>
            <a:pPr lvl="2">
              <a:buFont typeface="Arial" pitchFamily="-65" charset="0"/>
              <a:buChar char="•"/>
            </a:pPr>
            <a:r>
              <a:rPr lang="en-US" sz="1400" dirty="0" smtClean="0">
                <a:latin typeface="Arial" pitchFamily="-65" charset="0"/>
              </a:rPr>
              <a:t>Application on the job </a:t>
            </a:r>
            <a:r>
              <a:rPr lang="en-US" sz="1400" dirty="0" smtClean="0"/>
              <a:t>–</a:t>
            </a:r>
            <a:r>
              <a:rPr lang="en-US" sz="1400" dirty="0" smtClean="0">
                <a:latin typeface="Arial" pitchFamily="-65" charset="0"/>
              </a:rPr>
              <a:t> action learning events and ongoing application to the job</a:t>
            </a:r>
            <a:endParaRPr lang="en-US" sz="1400" dirty="0" smtClean="0"/>
          </a:p>
          <a:p>
            <a:pPr lvl="2">
              <a:buFont typeface="Arial" pitchFamily="-65" charset="0"/>
              <a:buChar char="•"/>
            </a:pPr>
            <a:r>
              <a:rPr lang="en-US" sz="1400" dirty="0" smtClean="0">
                <a:latin typeface="Arial" pitchFamily="-65" charset="0"/>
              </a:rPr>
              <a:t>Coaching support </a:t>
            </a:r>
            <a:r>
              <a:rPr lang="en-US" sz="1400" dirty="0" smtClean="0"/>
              <a:t>–</a:t>
            </a:r>
            <a:r>
              <a:rPr lang="en-US" sz="1400" dirty="0" smtClean="0">
                <a:latin typeface="Arial" pitchFamily="-65" charset="0"/>
              </a:rPr>
              <a:t> from external consultants and ongoing from internal consultants</a:t>
            </a:r>
            <a:endParaRPr lang="en-US" sz="1400" dirty="0" smtClean="0"/>
          </a:p>
          <a:p>
            <a:pPr lvl="2">
              <a:buFont typeface="Arial" pitchFamily="-65" charset="0"/>
              <a:buChar char="•"/>
            </a:pPr>
            <a:r>
              <a:rPr lang="en-US" sz="1400" dirty="0" smtClean="0">
                <a:latin typeface="Arial" pitchFamily="-65" charset="0"/>
              </a:rPr>
              <a:t>Leadership support </a:t>
            </a:r>
            <a:r>
              <a:rPr lang="en-US" sz="1400" dirty="0" smtClean="0"/>
              <a:t>–</a:t>
            </a:r>
            <a:r>
              <a:rPr lang="en-US" sz="1400" dirty="0" smtClean="0">
                <a:latin typeface="Arial" pitchFamily="-65" charset="0"/>
              </a:rPr>
              <a:t> before, during and after events and processes</a:t>
            </a:r>
            <a:endParaRPr lang="en-US" sz="1400" dirty="0" smtClean="0"/>
          </a:p>
          <a:p>
            <a:pPr lvl="2">
              <a:buFont typeface="Arial" pitchFamily="-65" charset="0"/>
              <a:buChar char="•"/>
            </a:pPr>
            <a:r>
              <a:rPr lang="en-US" sz="1400" dirty="0" smtClean="0">
                <a:latin typeface="Arial" pitchFamily="-65" charset="0"/>
              </a:rPr>
              <a:t>Learning methodology </a:t>
            </a:r>
            <a:r>
              <a:rPr lang="en-US" sz="1400" dirty="0" smtClean="0"/>
              <a:t>–</a:t>
            </a:r>
            <a:r>
              <a:rPr lang="en-US" sz="1400" dirty="0" smtClean="0">
                <a:latin typeface="Arial" pitchFamily="-65" charset="0"/>
              </a:rPr>
              <a:t> Socratic, self-discovery</a:t>
            </a:r>
            <a:endParaRPr lang="en-US" sz="1400" dirty="0" smtClean="0"/>
          </a:p>
          <a:p>
            <a:pPr>
              <a:buNone/>
            </a:pPr>
            <a:endParaRPr lang="en-US" sz="1100" dirty="0" smtClean="0">
              <a:latin typeface="Arial" pitchFamily="-65" charset="0"/>
            </a:endParaRPr>
          </a:p>
          <a:p>
            <a:pPr>
              <a:buNone/>
            </a:pPr>
            <a:r>
              <a:rPr lang="en-US" sz="1100" dirty="0" smtClean="0">
                <a:latin typeface="Arial" pitchFamily="-65" charset="0"/>
              </a:rPr>
              <a:t>* </a:t>
            </a:r>
            <a:r>
              <a:rPr lang="en-US" sz="1200" dirty="0" smtClean="0">
                <a:latin typeface="Arial" pitchFamily="-65" charset="0"/>
              </a:rPr>
              <a:t>James V. Clark,  Harvard Interdisciplinary Study, and 3 decades of leading edge consulting </a:t>
            </a:r>
            <a:endParaRPr lang="en-US" sz="12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Leadership Development Research</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554163" y="1295400"/>
            <a:ext cx="7400926" cy="5310116"/>
          </a:xfrm>
        </p:spPr>
        <p:txBody>
          <a:bodyPr/>
          <a:lstStyle/>
          <a:p>
            <a:pPr marL="0" indent="0">
              <a:buFontTx/>
              <a:buNone/>
            </a:pPr>
            <a:r>
              <a:rPr lang="en-US" sz="1800" b="1" dirty="0" smtClean="0">
                <a:latin typeface="Arial" pitchFamily="-65" charset="0"/>
                <a:ea typeface="Arial" pitchFamily="-65" charset="0"/>
                <a:cs typeface="Arial" pitchFamily="-65" charset="0"/>
              </a:rPr>
              <a:t>Four Major Leadership Development Approaches &amp; Aims</a:t>
            </a:r>
          </a:p>
          <a:p>
            <a:r>
              <a:rPr lang="en-US" sz="1600" dirty="0" smtClean="0">
                <a:latin typeface="Arial" pitchFamily="-65" charset="0"/>
                <a:ea typeface="Arial" pitchFamily="-65" charset="0"/>
                <a:cs typeface="Arial" pitchFamily="-65" charset="0"/>
              </a:rPr>
              <a:t>Feedback – observations from co-workers, experts</a:t>
            </a:r>
          </a:p>
          <a:p>
            <a:r>
              <a:rPr lang="en-US" sz="1600" dirty="0" smtClean="0">
                <a:latin typeface="Arial" pitchFamily="-65" charset="0"/>
                <a:ea typeface="Arial" pitchFamily="-65" charset="0"/>
                <a:cs typeface="Arial" pitchFamily="-65" charset="0"/>
              </a:rPr>
              <a:t>Conceptual Learning -- re effective leadership</a:t>
            </a:r>
          </a:p>
          <a:p>
            <a:r>
              <a:rPr lang="en-US" sz="1600" dirty="0" smtClean="0">
                <a:latin typeface="Arial" pitchFamily="-65" charset="0"/>
                <a:ea typeface="Arial" pitchFamily="-65" charset="0"/>
                <a:cs typeface="Arial" pitchFamily="-65" charset="0"/>
              </a:rPr>
              <a:t>Skill Building -- re leadership processes</a:t>
            </a:r>
          </a:p>
          <a:p>
            <a:r>
              <a:rPr lang="en-US" sz="1600" dirty="0" smtClean="0">
                <a:latin typeface="Arial" pitchFamily="-65" charset="0"/>
                <a:ea typeface="Arial" pitchFamily="-65" charset="0"/>
                <a:cs typeface="Arial" pitchFamily="-65" charset="0"/>
              </a:rPr>
              <a:t>Personal Growth – core values, risk-taking, self-empowerment, teaming</a:t>
            </a:r>
          </a:p>
          <a:p>
            <a:pPr marL="0" indent="0">
              <a:buNone/>
            </a:pPr>
            <a:endParaRPr lang="en-US" sz="1600" b="1" dirty="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All four have necessary aims, and some impact in workshop settings, but neither is sufficient for lasting change in capability*. They are all missing Essential Elements of Significant Learning, e.g.:</a:t>
            </a:r>
          </a:p>
          <a:p>
            <a:r>
              <a:rPr lang="en-US" sz="1600" dirty="0" smtClean="0">
                <a:latin typeface="Arial" pitchFamily="-65" charset="0"/>
              </a:rPr>
              <a:t>Frequency &amp;</a:t>
            </a:r>
            <a:r>
              <a:rPr lang="en-US" sz="1600" dirty="0" smtClean="0"/>
              <a:t> </a:t>
            </a:r>
            <a:r>
              <a:rPr lang="en-US" sz="1600" dirty="0" smtClean="0">
                <a:latin typeface="Arial" pitchFamily="-65" charset="0"/>
              </a:rPr>
              <a:t>Duration </a:t>
            </a:r>
          </a:p>
          <a:p>
            <a:r>
              <a:rPr lang="en-US" sz="1600" dirty="0" smtClean="0">
                <a:latin typeface="Arial" pitchFamily="-65" charset="0"/>
              </a:rPr>
              <a:t>Application </a:t>
            </a:r>
            <a:r>
              <a:rPr lang="en-US" sz="1600" dirty="0">
                <a:latin typeface="Arial" pitchFamily="-65" charset="0"/>
              </a:rPr>
              <a:t>on the job </a:t>
            </a:r>
            <a:endParaRPr lang="en-US" sz="1600" dirty="0" smtClean="0">
              <a:latin typeface="Arial" pitchFamily="-65" charset="0"/>
            </a:endParaRPr>
          </a:p>
          <a:p>
            <a:r>
              <a:rPr lang="en-US" sz="1600" dirty="0" smtClean="0">
                <a:latin typeface="Arial" pitchFamily="-65" charset="0"/>
              </a:rPr>
              <a:t>Leadership </a:t>
            </a:r>
            <a:r>
              <a:rPr lang="en-US" sz="1600" dirty="0">
                <a:latin typeface="Arial" pitchFamily="-65" charset="0"/>
              </a:rPr>
              <a:t>support </a:t>
            </a:r>
            <a:endParaRPr lang="en-US" sz="1600" dirty="0" smtClean="0">
              <a:latin typeface="Arial" pitchFamily="-65" charset="0"/>
            </a:endParaRPr>
          </a:p>
          <a:p>
            <a:r>
              <a:rPr lang="en-US" sz="1600" dirty="0" smtClean="0">
                <a:latin typeface="Arial" pitchFamily="-65" charset="0"/>
              </a:rPr>
              <a:t>Development </a:t>
            </a:r>
            <a:r>
              <a:rPr lang="en-US" sz="1600" dirty="0">
                <a:latin typeface="Arial" pitchFamily="-65" charset="0"/>
              </a:rPr>
              <a:t>of the whole person: </a:t>
            </a:r>
            <a:r>
              <a:rPr lang="en-US" sz="1600" dirty="0" smtClean="0">
                <a:latin typeface="Arial" pitchFamily="-65" charset="0"/>
              </a:rPr>
              <a:t>ability, will </a:t>
            </a:r>
            <a:r>
              <a:rPr lang="en-US" sz="1600" dirty="0">
                <a:latin typeface="Arial" pitchFamily="-65" charset="0"/>
              </a:rPr>
              <a:t>and mental </a:t>
            </a:r>
            <a:r>
              <a:rPr lang="en-US" sz="1600" dirty="0" smtClean="0">
                <a:latin typeface="Arial" pitchFamily="-65" charset="0"/>
              </a:rPr>
              <a:t>state</a:t>
            </a:r>
          </a:p>
          <a:p>
            <a:r>
              <a:rPr lang="en-US" sz="1600" dirty="0" smtClean="0">
                <a:latin typeface="Arial" pitchFamily="-65" charset="0"/>
              </a:rPr>
              <a:t>Learning </a:t>
            </a:r>
            <a:r>
              <a:rPr lang="en-US" sz="1600" dirty="0">
                <a:latin typeface="Arial" pitchFamily="-65" charset="0"/>
              </a:rPr>
              <a:t>methodology </a:t>
            </a:r>
            <a:r>
              <a:rPr lang="en-US" sz="1600" dirty="0"/>
              <a:t>–</a:t>
            </a:r>
            <a:r>
              <a:rPr lang="en-US" sz="1600" dirty="0">
                <a:latin typeface="Arial" pitchFamily="-65" charset="0"/>
              </a:rPr>
              <a:t> Socratic, </a:t>
            </a:r>
            <a:r>
              <a:rPr lang="en-US" sz="1600" dirty="0" smtClean="0">
                <a:latin typeface="Arial" pitchFamily="-65" charset="0"/>
              </a:rPr>
              <a:t>self-discovery</a:t>
            </a:r>
          </a:p>
          <a:p>
            <a:pPr lvl="2">
              <a:buFont typeface="Arial" pitchFamily="-65" charset="0"/>
              <a:buChar char="•"/>
            </a:pPr>
            <a:endParaRPr lang="en-US" sz="1600" b="1" dirty="0" smtClean="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TTOS addresses all  Aims, Essential Elements, adds Thinking Capability </a:t>
            </a:r>
            <a:endParaRPr lang="en-US" sz="1600" b="1" dirty="0">
              <a:latin typeface="Arial" pitchFamily="-65" charset="0"/>
              <a:ea typeface="Arial" pitchFamily="-65" charset="0"/>
              <a:cs typeface="Arial" pitchFamily="-65" charset="0"/>
            </a:endParaRPr>
          </a:p>
          <a:p>
            <a:pPr marL="0" indent="0">
              <a:buFontTx/>
              <a:buNone/>
            </a:pPr>
            <a:endParaRPr lang="en-US" sz="1600" dirty="0" smtClean="0">
              <a:latin typeface="Arial" pitchFamily="-65" charset="0"/>
              <a:ea typeface="Arial" pitchFamily="-65" charset="0"/>
              <a:cs typeface="Arial" pitchFamily="-65" charset="0"/>
            </a:endParaRPr>
          </a:p>
          <a:p>
            <a:pPr marL="0" indent="0">
              <a:buFontTx/>
              <a:buNone/>
            </a:pPr>
            <a:r>
              <a:rPr lang="en-US" sz="1600" dirty="0" smtClean="0">
                <a:latin typeface="Arial" pitchFamily="-65" charset="0"/>
                <a:ea typeface="Arial" pitchFamily="-65" charset="0"/>
                <a:cs typeface="Arial" pitchFamily="-65" charset="0"/>
              </a:rPr>
              <a:t>* Jay Conger, </a:t>
            </a:r>
            <a:r>
              <a:rPr lang="en-US" sz="1600" i="1" dirty="0" smtClean="0">
                <a:latin typeface="Arial" pitchFamily="-65" charset="0"/>
                <a:ea typeface="Arial" pitchFamily="-65" charset="0"/>
                <a:cs typeface="Arial" pitchFamily="-65" charset="0"/>
              </a:rPr>
              <a:t>Learning to Lead</a:t>
            </a:r>
          </a:p>
          <a:p>
            <a:pPr marL="0" indent="0">
              <a:buFontTx/>
              <a:buNone/>
            </a:pPr>
            <a:endParaRPr lang="en-US" sz="1600" b="1" dirty="0">
              <a:latin typeface="Arial" pitchFamily="-65" charset="0"/>
              <a:ea typeface="Arial" pitchFamily="-65" charset="0"/>
              <a:cs typeface="Arial" pitchFamily="-65" charset="0"/>
            </a:endParaRPr>
          </a:p>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endParaRPr lang="en-US" sz="1600" b="1" i="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6035108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The How – Criteria for Successful Series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219200"/>
            <a:ext cx="6999288" cy="5181600"/>
          </a:xfrm>
        </p:spPr>
        <p:txBody>
          <a:bodyPr/>
          <a:lstStyle/>
          <a:p>
            <a:endParaRPr lang="en-US" sz="2000" b="1" dirty="0" smtClean="0">
              <a:latin typeface="Arial" pitchFamily="-65" charset="0"/>
              <a:ea typeface="Arial" pitchFamily="-65" charset="0"/>
              <a:cs typeface="Arial" pitchFamily="-65" charset="0"/>
            </a:endParaRPr>
          </a:p>
          <a:p>
            <a:r>
              <a:rPr lang="en-US" sz="2000" b="1" dirty="0" smtClean="0">
                <a:latin typeface="Arial" pitchFamily="-65" charset="0"/>
                <a:ea typeface="Arial" pitchFamily="-65" charset="0"/>
                <a:cs typeface="Arial" pitchFamily="-65" charset="0"/>
              </a:rPr>
              <a:t>Natural work teams</a:t>
            </a:r>
          </a:p>
          <a:p>
            <a:pPr marL="0" indent="0">
              <a:buFontTx/>
              <a:buNone/>
            </a:pPr>
            <a:r>
              <a:rPr lang="en-US" sz="2000" dirty="0" smtClean="0">
                <a:latin typeface="Arial" pitchFamily="-65" charset="0"/>
                <a:ea typeface="Arial" pitchFamily="-65" charset="0"/>
                <a:cs typeface="Arial" pitchFamily="-65" charset="0"/>
              </a:rPr>
              <a:t>	- People who work together learn together</a:t>
            </a:r>
          </a:p>
          <a:p>
            <a:pPr marL="0" indent="0">
              <a:buFontTx/>
              <a:buNone/>
            </a:pPr>
            <a:r>
              <a:rPr lang="en-US" sz="2000" dirty="0">
                <a:latin typeface="Arial" pitchFamily="-65" charset="0"/>
                <a:ea typeface="Arial" pitchFamily="-65" charset="0"/>
                <a:cs typeface="Arial" pitchFamily="-65" charset="0"/>
              </a:rPr>
              <a:t>	</a:t>
            </a:r>
            <a:r>
              <a:rPr lang="en-US" sz="2000" dirty="0" smtClean="0">
                <a:latin typeface="Arial" pitchFamily="-65" charset="0"/>
                <a:ea typeface="Arial" pitchFamily="-65" charset="0"/>
                <a:cs typeface="Arial" pitchFamily="-65" charset="0"/>
              </a:rPr>
              <a:t>- 6-9 people/team</a:t>
            </a:r>
            <a:endParaRPr lang="en-US" sz="2000" dirty="0">
              <a:latin typeface="Arial" pitchFamily="-65" charset="0"/>
              <a:ea typeface="Arial" pitchFamily="-65" charset="0"/>
              <a:cs typeface="Arial" pitchFamily="-65" charset="0"/>
            </a:endParaRPr>
          </a:p>
          <a:p>
            <a:r>
              <a:rPr lang="en-US" sz="2000" b="1" dirty="0" smtClean="0">
                <a:latin typeface="Arial" pitchFamily="-65" charset="0"/>
                <a:ea typeface="Arial" pitchFamily="-65" charset="0"/>
                <a:cs typeface="Arial" pitchFamily="-65" charset="0"/>
              </a:rPr>
              <a:t>Up-front </a:t>
            </a:r>
            <a:r>
              <a:rPr lang="en-US" sz="2000" b="1" dirty="0">
                <a:latin typeface="Arial" pitchFamily="-65" charset="0"/>
                <a:ea typeface="Arial" pitchFamily="-65" charset="0"/>
                <a:cs typeface="Arial" pitchFamily="-65" charset="0"/>
              </a:rPr>
              <a:t>a</a:t>
            </a:r>
            <a:r>
              <a:rPr lang="en-US" sz="2000" b="1" dirty="0" smtClean="0">
                <a:latin typeface="Arial" pitchFamily="-65" charset="0"/>
                <a:ea typeface="Arial" pitchFamily="-65" charset="0"/>
                <a:cs typeface="Arial" pitchFamily="-65" charset="0"/>
              </a:rPr>
              <a:t>ssessment</a:t>
            </a:r>
          </a:p>
          <a:p>
            <a:pPr marL="0" indent="0">
              <a:buFontTx/>
              <a:buNone/>
            </a:pPr>
            <a:r>
              <a:rPr lang="en-US" sz="2000" dirty="0" smtClean="0">
                <a:latin typeface="Arial" pitchFamily="-65" charset="0"/>
                <a:ea typeface="Arial" pitchFamily="-65" charset="0"/>
                <a:cs typeface="Arial" pitchFamily="-65" charset="0"/>
              </a:rPr>
              <a:t>	- Business situation – issues and opportunities</a:t>
            </a:r>
          </a:p>
          <a:p>
            <a:pPr marL="0" indent="0">
              <a:buFontTx/>
              <a:buNone/>
            </a:pPr>
            <a:r>
              <a:rPr lang="en-US" sz="2000" dirty="0" smtClean="0">
                <a:latin typeface="Arial" pitchFamily="-65" charset="0"/>
                <a:ea typeface="Arial" pitchFamily="-65" charset="0"/>
                <a:cs typeface="Arial" pitchFamily="-65" charset="0"/>
              </a:rPr>
              <a:t>	- Organization condition to address situation</a:t>
            </a:r>
            <a:endParaRPr lang="en-US" sz="2000" dirty="0">
              <a:latin typeface="Arial" pitchFamily="-65" charset="0"/>
              <a:ea typeface="Arial" pitchFamily="-65" charset="0"/>
              <a:cs typeface="Arial" pitchFamily="-65" charset="0"/>
            </a:endParaRPr>
          </a:p>
          <a:p>
            <a:r>
              <a:rPr lang="en-US" sz="2000" b="1" dirty="0" smtClean="0">
                <a:latin typeface="Arial" pitchFamily="-65" charset="0"/>
                <a:ea typeface="Arial" pitchFamily="-65" charset="0"/>
                <a:cs typeface="Arial" pitchFamily="-65" charset="0"/>
              </a:rPr>
              <a:t>Up-front definition of highest aspirations </a:t>
            </a:r>
          </a:p>
          <a:p>
            <a:pPr marL="0" indent="0">
              <a:buFontTx/>
              <a:buNone/>
            </a:pPr>
            <a:r>
              <a:rPr lang="en-US" sz="2000" dirty="0" smtClean="0">
                <a:latin typeface="Arial" pitchFamily="-65" charset="0"/>
                <a:ea typeface="Arial" pitchFamily="-65" charset="0"/>
                <a:cs typeface="Arial" pitchFamily="-65" charset="0"/>
              </a:rPr>
              <a:t>	- Vivid depiction of Ideal Vision</a:t>
            </a:r>
          </a:p>
          <a:p>
            <a:pPr marL="0" indent="0">
              <a:buFontTx/>
              <a:buNone/>
            </a:pPr>
            <a:r>
              <a:rPr lang="en-US" sz="2000" dirty="0" smtClean="0">
                <a:latin typeface="Arial" pitchFamily="-65" charset="0"/>
                <a:ea typeface="Arial" pitchFamily="-65" charset="0"/>
                <a:cs typeface="Arial" pitchFamily="-65" charset="0"/>
              </a:rPr>
              <a:t>	- Restraints, underlying limiting beliefs, empowering 	   beliefs</a:t>
            </a:r>
          </a:p>
          <a:p>
            <a:pPr marL="0" indent="0">
              <a:buFontTx/>
              <a:buNone/>
            </a:pPr>
            <a:r>
              <a:rPr lang="en-US" sz="2000" dirty="0" smtClean="0">
                <a:latin typeface="Arial" pitchFamily="-65" charset="0"/>
                <a:ea typeface="Arial" pitchFamily="-65" charset="0"/>
                <a:cs typeface="Arial" pitchFamily="-65" charset="0"/>
              </a:rPr>
              <a:t>	- Organization condition to realize Ideal Vision</a:t>
            </a:r>
          </a:p>
          <a:p>
            <a:r>
              <a:rPr lang="en-US" sz="2000" b="1" dirty="0" smtClean="0">
                <a:latin typeface="Arial" pitchFamily="-65" charset="0"/>
                <a:ea typeface="Arial" pitchFamily="-65" charset="0"/>
                <a:cs typeface="Arial" pitchFamily="-65" charset="0"/>
              </a:rPr>
              <a:t>Leadership commitment to undertake this process to make dramatic improvements and realize Ideal Vision</a:t>
            </a:r>
          </a:p>
        </p:txBody>
      </p:sp>
    </p:spTree>
    <p:extLst>
      <p:ext uri="{BB962C8B-B14F-4D97-AF65-F5344CB8AC3E}">
        <p14:creationId xmlns:p14="http://schemas.microsoft.com/office/powerpoint/2010/main" val="1386999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1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3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flipV="1">
            <a:off x="2532228" y="7077501"/>
            <a:ext cx="4079543" cy="278642"/>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How – Targeted Levels of Capability</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2634019" y="2361064"/>
            <a:ext cx="218364" cy="2565778"/>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Level of Capability.png"/>
          <p:cNvPicPr>
            <a:picLocks noChangeAspect="1"/>
          </p:cNvPicPr>
          <p:nvPr/>
        </p:nvPicPr>
        <p:blipFill>
          <a:blip r:embed="rId3"/>
          <a:stretch>
            <a:fillRect/>
          </a:stretch>
        </p:blipFill>
        <p:spPr>
          <a:xfrm>
            <a:off x="2486025" y="1241946"/>
            <a:ext cx="4501792" cy="5082654"/>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2289554" y="3671248"/>
            <a:ext cx="1257276" cy="2246194"/>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How – Engaging &amp; Developing Thinking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2190750" y="2169994"/>
            <a:ext cx="197608" cy="627797"/>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Approaches.png"/>
          <p:cNvPicPr>
            <a:picLocks noChangeAspect="1"/>
          </p:cNvPicPr>
          <p:nvPr/>
        </p:nvPicPr>
        <p:blipFill>
          <a:blip r:embed="rId3"/>
          <a:stretch>
            <a:fillRect/>
          </a:stretch>
        </p:blipFill>
        <p:spPr>
          <a:xfrm>
            <a:off x="2190750" y="1397000"/>
            <a:ext cx="5058730" cy="496570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flipH="1">
            <a:off x="2825088" y="2343316"/>
            <a:ext cx="320722" cy="360301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How – Challenging Developmental Methods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flipH="1">
            <a:off x="2361062" y="2088108"/>
            <a:ext cx="2756847" cy="805218"/>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Developmental Methods.png"/>
          <p:cNvPicPr>
            <a:picLocks noChangeAspect="1"/>
          </p:cNvPicPr>
          <p:nvPr/>
        </p:nvPicPr>
        <p:blipFill>
          <a:blip r:embed="rId3"/>
          <a:stretch>
            <a:fillRect/>
          </a:stretch>
        </p:blipFill>
        <p:spPr>
          <a:xfrm>
            <a:off x="2074459" y="1187355"/>
            <a:ext cx="4753574" cy="5144258"/>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The One Year Series is Cyclical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r>
              <a:rPr lang="en-US" sz="1800" b="1" u="sng" dirty="0" smtClean="0">
                <a:latin typeface="Arial" pitchFamily="-65" charset="0"/>
                <a:ea typeface="Arial" pitchFamily="-65" charset="0"/>
                <a:cs typeface="Arial" pitchFamily="-65" charset="0"/>
              </a:rPr>
              <a:t>First Workshop </a:t>
            </a:r>
            <a:r>
              <a:rPr lang="en-US" sz="1800" dirty="0" smtClean="0">
                <a:latin typeface="Arial" pitchFamily="-65" charset="0"/>
                <a:ea typeface="Arial" pitchFamily="-65" charset="0"/>
                <a:cs typeface="Arial" pitchFamily="-65" charset="0"/>
              </a:rPr>
              <a:t>-- Group of leadership teams </a:t>
            </a:r>
          </a:p>
          <a:p>
            <a:pPr marL="0" indent="0">
              <a:buFontTx/>
              <a:buNone/>
            </a:pPr>
            <a:endParaRPr lang="en-US" sz="1600" dirty="0" smtClean="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1. Some organizational technology introduced </a:t>
            </a:r>
            <a:r>
              <a:rPr lang="en-US" sz="1600" dirty="0" smtClean="0">
                <a:latin typeface="Arial" pitchFamily="-65" charset="0"/>
                <a:ea typeface="Arial" pitchFamily="-65" charset="0"/>
                <a:cs typeface="Arial" pitchFamily="-65" charset="0"/>
              </a:rPr>
              <a:t>-- new distinctions/important variables, theory, a model, and/or a thinking framework. Assignment is given. </a:t>
            </a:r>
          </a:p>
          <a:p>
            <a:pPr marL="400050" lvl="1" indent="0">
              <a:buFontTx/>
              <a:buNone/>
            </a:pPr>
            <a:r>
              <a:rPr lang="en-US" sz="1200" dirty="0" smtClean="0">
                <a:latin typeface="Arial" pitchFamily="-65" charset="0"/>
                <a:ea typeface="Arial" pitchFamily="-65" charset="0"/>
                <a:cs typeface="Arial" pitchFamily="-65" charset="0"/>
              </a:rPr>
              <a:t>(Input is minimized to encourage and enable self-discovery, independent thinking, development of mental strength/will and mental discipline.)</a:t>
            </a:r>
          </a:p>
          <a:p>
            <a:pPr marL="0" indent="0">
              <a:buFontTx/>
              <a:buNone/>
            </a:pPr>
            <a:r>
              <a:rPr lang="en-US" sz="1600" b="1" dirty="0" smtClean="0">
                <a:latin typeface="Arial" pitchFamily="-65" charset="0"/>
                <a:ea typeface="Arial" pitchFamily="-65" charset="0"/>
                <a:cs typeface="Arial" pitchFamily="-65" charset="0"/>
              </a:rPr>
              <a:t>2. Team breakout sessions </a:t>
            </a:r>
            <a:r>
              <a:rPr lang="en-US" sz="1600" dirty="0" smtClean="0">
                <a:latin typeface="Arial" pitchFamily="-65" charset="0"/>
                <a:ea typeface="Arial" pitchFamily="-65" charset="0"/>
                <a:cs typeface="Arial" pitchFamily="-65" charset="0"/>
              </a:rPr>
              <a:t>--</a:t>
            </a:r>
            <a:r>
              <a:rPr lang="en-US" sz="1600" b="1" dirty="0" smtClean="0">
                <a:latin typeface="Arial" pitchFamily="-65" charset="0"/>
                <a:ea typeface="Arial" pitchFamily="-65" charset="0"/>
                <a:cs typeface="Arial" pitchFamily="-65" charset="0"/>
              </a:rPr>
              <a:t> </a:t>
            </a:r>
            <a:r>
              <a:rPr lang="en-US" sz="1600" dirty="0" smtClean="0">
                <a:latin typeface="Arial" pitchFamily="-65" charset="0"/>
                <a:ea typeface="Arial" pitchFamily="-65" charset="0"/>
                <a:cs typeface="Arial" pitchFamily="-65" charset="0"/>
              </a:rPr>
              <a:t>teams each choose </a:t>
            </a:r>
            <a:r>
              <a:rPr lang="en-US" sz="1600" smtClean="0">
                <a:latin typeface="Arial" pitchFamily="-65" charset="0"/>
                <a:ea typeface="Arial" pitchFamily="-65" charset="0"/>
                <a:cs typeface="Arial" pitchFamily="-65" charset="0"/>
              </a:rPr>
              <a:t>a real </a:t>
            </a:r>
            <a:r>
              <a:rPr lang="en-US" sz="1600" dirty="0" smtClean="0">
                <a:latin typeface="Arial" pitchFamily="-65" charset="0"/>
                <a:ea typeface="Arial" pitchFamily="-65" charset="0"/>
                <a:cs typeface="Arial" pitchFamily="-65" charset="0"/>
              </a:rPr>
              <a:t>issue to work on, and apply the technology to it, for a few hours, with Socratic coaching </a:t>
            </a:r>
          </a:p>
          <a:p>
            <a:pPr marL="400050" lvl="2" indent="0">
              <a:buFontTx/>
              <a:buNone/>
            </a:pPr>
            <a:r>
              <a:rPr lang="en-US" sz="1200" dirty="0" smtClean="0">
                <a:latin typeface="Arial" pitchFamily="-65" charset="0"/>
                <a:ea typeface="Arial" pitchFamily="-65" charset="0"/>
                <a:cs typeface="Arial" pitchFamily="-65" charset="0"/>
              </a:rPr>
              <a:t>(Input is minimized to encourage and enable self-discovery, independent thinking, development of mental strength/will and mental discipline.)</a:t>
            </a:r>
            <a:endParaRPr lang="en-US" sz="1600" dirty="0" smtClean="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3. Back in whole group,  each team shares </a:t>
            </a:r>
            <a:r>
              <a:rPr lang="en-US" sz="1600" dirty="0" smtClean="0">
                <a:latin typeface="Arial" pitchFamily="-65" charset="0"/>
                <a:ea typeface="Arial" pitchFamily="-65" charset="0"/>
                <a:cs typeface="Arial" pitchFamily="-65" charset="0"/>
              </a:rPr>
              <a:t>--</a:t>
            </a:r>
            <a:r>
              <a:rPr lang="en-US" sz="1600" b="1" dirty="0" smtClean="0">
                <a:latin typeface="Arial" pitchFamily="-65" charset="0"/>
                <a:ea typeface="Arial" pitchFamily="-65" charset="0"/>
                <a:cs typeface="Arial" pitchFamily="-65" charset="0"/>
              </a:rPr>
              <a:t> </a:t>
            </a:r>
            <a:r>
              <a:rPr lang="en-US" sz="1600" dirty="0" smtClean="0">
                <a:latin typeface="Arial" pitchFamily="-65" charset="0"/>
                <a:ea typeface="Arial" pitchFamily="-65" charset="0"/>
                <a:cs typeface="Arial" pitchFamily="-65" charset="0"/>
              </a:rPr>
              <a:t>their experience, thinking, conclusions, learning, with Socratic coaching and interaction    </a:t>
            </a:r>
          </a:p>
          <a:p>
            <a:pPr marL="400050" lvl="1" indent="0">
              <a:buFontTx/>
              <a:buNone/>
            </a:pPr>
            <a:r>
              <a:rPr lang="en-US" sz="1200" dirty="0" smtClean="0">
                <a:latin typeface="Arial" pitchFamily="-65" charset="0"/>
                <a:ea typeface="Arial" pitchFamily="-65" charset="0"/>
                <a:cs typeface="Arial" pitchFamily="-65" charset="0"/>
              </a:rPr>
              <a:t>(accelerates learning, helps maintain will)</a:t>
            </a:r>
          </a:p>
          <a:p>
            <a:pPr marL="0" indent="0">
              <a:buFontTx/>
              <a:buNone/>
            </a:pPr>
            <a:r>
              <a:rPr lang="en-US" sz="1600" b="1" dirty="0" smtClean="0">
                <a:latin typeface="Arial" pitchFamily="-65" charset="0"/>
                <a:ea typeface="Arial" pitchFamily="-65" charset="0"/>
                <a:cs typeface="Arial" pitchFamily="-65" charset="0"/>
              </a:rPr>
              <a:t> This pattern repeats throughout the workshop</a:t>
            </a:r>
            <a:r>
              <a:rPr lang="en-US" sz="1600" dirty="0" smtClean="0">
                <a:latin typeface="Arial" pitchFamily="-65" charset="0"/>
                <a:ea typeface="Arial" pitchFamily="-65" charset="0"/>
                <a:cs typeface="Arial" pitchFamily="-65" charset="0"/>
              </a:rPr>
              <a:t> -- 4 times in 2 days </a:t>
            </a:r>
          </a:p>
          <a:p>
            <a:pPr marL="0" indent="0">
              <a:buFontTx/>
              <a:buNone/>
            </a:pPr>
            <a:r>
              <a:rPr lang="en-US" sz="1600" b="1" dirty="0" smtClean="0">
                <a:latin typeface="Arial" pitchFamily="-65" charset="0"/>
                <a:ea typeface="Arial" pitchFamily="-65" charset="0"/>
                <a:cs typeface="Arial" pitchFamily="-65" charset="0"/>
              </a:rPr>
              <a:t>4. Teams apply what they learned back on the job – </a:t>
            </a:r>
            <a:r>
              <a:rPr lang="en-US" sz="1600" dirty="0" smtClean="0">
                <a:latin typeface="Arial" pitchFamily="-65" charset="0"/>
                <a:ea typeface="Arial" pitchFamily="-65" charset="0"/>
                <a:cs typeface="Arial" pitchFamily="-65" charset="0"/>
              </a:rPr>
              <a:t>with coaching</a:t>
            </a:r>
          </a:p>
          <a:p>
            <a:pPr marL="0" indent="0">
              <a:buFontTx/>
              <a:buNone/>
            </a:pPr>
            <a:endParaRPr lang="en-US" sz="1600" dirty="0" smtClean="0">
              <a:latin typeface="Arial" pitchFamily="-65" charset="0"/>
              <a:ea typeface="Arial" pitchFamily="-65" charset="0"/>
              <a:cs typeface="Arial" pitchFamily="-65" charset="0"/>
            </a:endParaRPr>
          </a:p>
          <a:p>
            <a:pPr marL="0" indent="0">
              <a:buFontTx/>
              <a:buNone/>
            </a:pPr>
            <a:r>
              <a:rPr lang="en-US" sz="1800" b="1" dirty="0" smtClean="0">
                <a:latin typeface="Arial" pitchFamily="-65" charset="0"/>
                <a:ea typeface="Arial" pitchFamily="-65" charset="0"/>
                <a:cs typeface="Arial" pitchFamily="-65" charset="0"/>
              </a:rPr>
              <a:t> </a:t>
            </a:r>
            <a:r>
              <a:rPr lang="en-US" sz="1800" b="1" u="sng" dirty="0" smtClean="0">
                <a:latin typeface="Arial" pitchFamily="-65" charset="0"/>
                <a:ea typeface="Arial" pitchFamily="-65" charset="0"/>
                <a:cs typeface="Arial" pitchFamily="-65" charset="0"/>
              </a:rPr>
              <a:t>Second Workshop </a:t>
            </a:r>
            <a:r>
              <a:rPr lang="en-US" sz="1800" dirty="0" smtClean="0">
                <a:latin typeface="Arial" pitchFamily="-65" charset="0"/>
                <a:ea typeface="Arial" pitchFamily="-65" charset="0"/>
                <a:cs typeface="Arial" pitchFamily="-65" charset="0"/>
              </a:rPr>
              <a:t>-- in 6 weeks</a:t>
            </a:r>
            <a:r>
              <a:rPr lang="en-US" sz="1800" b="1" dirty="0" smtClean="0">
                <a:latin typeface="Arial" pitchFamily="-65" charset="0"/>
                <a:ea typeface="Arial" pitchFamily="-65" charset="0"/>
                <a:cs typeface="Arial" pitchFamily="-65" charset="0"/>
              </a:rPr>
              <a:t> </a:t>
            </a:r>
            <a:r>
              <a:rPr lang="en-US" sz="1800" dirty="0" smtClean="0">
                <a:latin typeface="Arial" pitchFamily="-65" charset="0"/>
                <a:ea typeface="Arial" pitchFamily="-65" charset="0"/>
                <a:cs typeface="Arial" pitchFamily="-65" charset="0"/>
              </a:rPr>
              <a:t>– new material, iterative learning </a:t>
            </a: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2565778" y="2374710"/>
            <a:ext cx="4067033" cy="3630305"/>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Sample Thinking Tool -- Process Cycle</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4499590"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Process Cycle.png"/>
          <p:cNvPicPr>
            <a:picLocks noChangeAspect="1"/>
          </p:cNvPicPr>
          <p:nvPr/>
        </p:nvPicPr>
        <p:blipFill>
          <a:blip r:embed="rId3"/>
          <a:stretch>
            <a:fillRect/>
          </a:stretch>
        </p:blipFill>
        <p:spPr>
          <a:xfrm>
            <a:off x="1955801" y="1358899"/>
            <a:ext cx="4920333" cy="5105401"/>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Process Cycle – Intended and Typical Effects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r>
              <a:rPr lang="en-US" sz="1600" dirty="0" smtClean="0">
                <a:latin typeface="Arial" pitchFamily="34" charset="0"/>
                <a:cs typeface="Arial" pitchFamily="34" charset="0"/>
              </a:rPr>
              <a:t>Looks like a simple tool, but is really an elegant thinking framework, including all essentials for success, and no inessentials </a:t>
            </a:r>
          </a:p>
          <a:p>
            <a:pPr marL="0" indent="0">
              <a:buNone/>
            </a:pP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Begins to require making important distinctions – why, what result, how, capability and preparedness required, how progress will be measured </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Begins to bring consciousness, order, completeness, clarity, precision </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Begins realization of deficiencies in thinking and interaction</a:t>
            </a:r>
          </a:p>
          <a:p>
            <a:endParaRPr lang="en-US" sz="1600" dirty="0">
              <a:latin typeface="Arial" pitchFamily="34" charset="0"/>
              <a:cs typeface="Arial" pitchFamily="34" charset="0"/>
            </a:endParaRPr>
          </a:p>
          <a:p>
            <a:r>
              <a:rPr lang="en-US" sz="1600" dirty="0">
                <a:latin typeface="Arial" pitchFamily="34" charset="0"/>
                <a:cs typeface="Arial" pitchFamily="34" charset="0"/>
              </a:rPr>
              <a:t>Begins the use of Common Disciplines – rigorous approaches used by all team members that can bring professionalism to team </a:t>
            </a:r>
            <a:r>
              <a:rPr lang="en-US" sz="1600" dirty="0" smtClean="0">
                <a:latin typeface="Arial" pitchFamily="34" charset="0"/>
                <a:cs typeface="Arial" pitchFamily="34" charset="0"/>
              </a:rPr>
              <a:t>work</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Used immediately to improve planning and execution on real tasks</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Used iteratively on all subsequent action learning tasks; has onion-peeling-like properties – the more you use it the more you learn about it </a:t>
            </a:r>
          </a:p>
          <a:p>
            <a:endParaRPr lang="en-US" sz="1600" dirty="0" smtClean="0">
              <a:latin typeface="Arial" pitchFamily="34" charset="0"/>
              <a:cs typeface="Arial" pitchFamily="34" charset="0"/>
            </a:endParaRPr>
          </a:p>
          <a:p>
            <a:pPr marL="0" indent="0">
              <a:buNone/>
            </a:pPr>
            <a:endParaRPr lang="en-US" sz="1600" dirty="0">
              <a:latin typeface="Arial" pitchFamily="34" charset="0"/>
              <a:cs typeface="Arial" pitchFamily="34" charset="0"/>
            </a:endParaRPr>
          </a:p>
          <a:p>
            <a:pPr marL="0" indent="0">
              <a:buNone/>
            </a:pPr>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b="1" dirty="0">
              <a:latin typeface="Arial" pitchFamily="34" charset="0"/>
              <a:ea typeface="Arial" pitchFamily="-65" charset="0"/>
              <a:cs typeface="Arial" pitchFamily="34" charset="0"/>
            </a:endParaRPr>
          </a:p>
          <a:p>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193004752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Top 10 Reasons to Invest in the Series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a:buFont typeface="Times New Roman" pitchFamily="-65" charset="0"/>
              <a:buAutoNum type="arabicPeriod"/>
            </a:pPr>
            <a:r>
              <a:rPr lang="en-US" sz="1600" dirty="0" smtClean="0">
                <a:latin typeface="Arial" pitchFamily="-65" charset="0"/>
                <a:ea typeface="Arial" pitchFamily="-65" charset="0"/>
                <a:cs typeface="Arial" pitchFamily="-65" charset="0"/>
              </a:rPr>
              <a:t>TTOS uniquely focuses on thinking capability </a:t>
            </a:r>
          </a:p>
          <a:p>
            <a:pPr>
              <a:buFont typeface="Times New Roman" pitchFamily="-65" charset="0"/>
              <a:buAutoNum type="arabicPeriod"/>
            </a:pPr>
            <a:endParaRPr lang="en-US" sz="1600" dirty="0" smtClean="0">
              <a:latin typeface="Arial" pitchFamily="-65" charset="0"/>
              <a:ea typeface="Arial" pitchFamily="-65" charset="0"/>
              <a:cs typeface="Arial" pitchFamily="-65" charset="0"/>
            </a:endParaRPr>
          </a:p>
          <a:p>
            <a:pPr>
              <a:buFont typeface="Times New Roman" pitchFamily="-65" charset="0"/>
              <a:buAutoNum type="arabicPeriod"/>
            </a:pPr>
            <a:r>
              <a:rPr lang="en-US" sz="1600" dirty="0" smtClean="0">
                <a:latin typeface="Arial" pitchFamily="-65" charset="0"/>
                <a:ea typeface="Arial" pitchFamily="-65" charset="0"/>
                <a:cs typeface="Arial" pitchFamily="-65" charset="0"/>
              </a:rPr>
              <a:t>TTOS uniquely meets the requirements for </a:t>
            </a:r>
            <a:r>
              <a:rPr lang="en-US" sz="1600" dirty="0">
                <a:latin typeface="Arial" pitchFamily="-65" charset="0"/>
                <a:ea typeface="Arial" pitchFamily="-65" charset="0"/>
                <a:cs typeface="Arial" pitchFamily="-65" charset="0"/>
              </a:rPr>
              <a:t>significant </a:t>
            </a:r>
            <a:r>
              <a:rPr lang="en-US" sz="1600" dirty="0" smtClean="0">
                <a:latin typeface="Arial" pitchFamily="-65" charset="0"/>
                <a:ea typeface="Arial" pitchFamily="-65" charset="0"/>
                <a:cs typeface="Arial" pitchFamily="-65" charset="0"/>
              </a:rPr>
              <a:t>learning </a:t>
            </a:r>
          </a:p>
          <a:p>
            <a:pPr>
              <a:buFont typeface="Times New Roman" pitchFamily="-65" charset="0"/>
              <a:buAutoNum type="arabicPeriod"/>
            </a:pPr>
            <a:endParaRPr lang="en-US" sz="1600" dirty="0" smtClean="0">
              <a:latin typeface="Arial" pitchFamily="-65" charset="0"/>
              <a:ea typeface="Arial" pitchFamily="-65" charset="0"/>
              <a:cs typeface="Arial" pitchFamily="-65" charset="0"/>
            </a:endParaRPr>
          </a:p>
          <a:p>
            <a:pPr>
              <a:buFont typeface="Times New Roman" pitchFamily="-65" charset="0"/>
              <a:buAutoNum type="arabicPeriod"/>
            </a:pPr>
            <a:r>
              <a:rPr lang="en-US" sz="1600" dirty="0" smtClean="0">
                <a:latin typeface="Arial" pitchFamily="-65" charset="0"/>
                <a:ea typeface="Arial" pitchFamily="-65" charset="0"/>
                <a:cs typeface="Arial" pitchFamily="-65" charset="0"/>
              </a:rPr>
              <a:t>TTOS uniquely integrates all 4 of the methods employed by the 4 major leadership development processes, which, alone, are insufficient for lasting change. </a:t>
            </a:r>
          </a:p>
          <a:p>
            <a:pPr>
              <a:buFont typeface="Times New Roman" pitchFamily="-65" charset="0"/>
              <a:buAutoNum type="arabicPeriod"/>
            </a:pPr>
            <a:endParaRPr lang="en-US" sz="1600" dirty="0" smtClean="0">
              <a:latin typeface="Arial" pitchFamily="-65" charset="0"/>
              <a:ea typeface="Arial" pitchFamily="-65" charset="0"/>
              <a:cs typeface="Arial" pitchFamily="-65" charset="0"/>
            </a:endParaRPr>
          </a:p>
          <a:p>
            <a:pPr>
              <a:buFont typeface="Times New Roman" pitchFamily="-65" charset="0"/>
              <a:buAutoNum type="arabicPeriod"/>
            </a:pPr>
            <a:r>
              <a:rPr lang="en-US" sz="1600" dirty="0" smtClean="0">
                <a:latin typeface="Arial" pitchFamily="-65" charset="0"/>
                <a:ea typeface="Arial" pitchFamily="-65" charset="0"/>
                <a:cs typeface="Arial" pitchFamily="-65" charset="0"/>
              </a:rPr>
              <a:t>TTOS processes have been core to dozens of successful corporate transformations at leading corporations, including P&amp;G, Clorox, Colgate, Exxon, Imperial Chemicals, Digital Equipment, HP, Crown </a:t>
            </a:r>
            <a:r>
              <a:rPr lang="en-US" sz="1600" dirty="0" err="1" smtClean="0">
                <a:latin typeface="Arial" pitchFamily="-65" charset="0"/>
                <a:ea typeface="Arial" pitchFamily="-65" charset="0"/>
                <a:cs typeface="Arial" pitchFamily="-65" charset="0"/>
              </a:rPr>
              <a:t>Zellerbach</a:t>
            </a:r>
            <a:r>
              <a:rPr lang="en-US" sz="1600" dirty="0" smtClean="0">
                <a:latin typeface="Arial" pitchFamily="-65" charset="0"/>
                <a:ea typeface="Arial" pitchFamily="-65" charset="0"/>
                <a:cs typeface="Arial" pitchFamily="-65" charset="0"/>
              </a:rPr>
              <a:t>, Scott Paper, Consolidated Diesel, Sherwin-Williams, and Tektronix. Their results have generally been kept confidential as a competitive advantage, though a few descriptions have been published.</a:t>
            </a:r>
          </a:p>
          <a:p>
            <a:pPr>
              <a:buFont typeface="Times New Roman" pitchFamily="-65" charset="0"/>
              <a:buAutoNum type="arabicPeriod"/>
            </a:pPr>
            <a:endParaRPr lang="en-US" sz="1600" dirty="0" smtClean="0">
              <a:latin typeface="Arial" pitchFamily="-65" charset="0"/>
              <a:ea typeface="Arial" pitchFamily="-65" charset="0"/>
              <a:cs typeface="Arial" pitchFamily="-65" charset="0"/>
            </a:endParaRPr>
          </a:p>
          <a:p>
            <a:pPr>
              <a:buFont typeface="Times New Roman" pitchFamily="-65" charset="0"/>
              <a:buAutoNum type="arabicPeriod"/>
            </a:pPr>
            <a:r>
              <a:rPr lang="en-US" sz="1600" dirty="0" smtClean="0">
                <a:latin typeface="Arial" pitchFamily="-65" charset="0"/>
                <a:ea typeface="Arial" pitchFamily="-65" charset="0"/>
                <a:cs typeface="Arial" pitchFamily="-65" charset="0"/>
              </a:rPr>
              <a:t>The pioneers of corporate social responsibility, and probably the most responsible businesses ever, in terms of impact on all stakeholders, used these processes (e.g., P&amp;G and Clorox).  </a:t>
            </a:r>
            <a:endParaRPr lang="en-US" sz="16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Why Focus on Developing Thinking Capability?</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r>
              <a:rPr lang="en-US" sz="1800" dirty="0" smtClean="0">
                <a:latin typeface="Arial" pitchFamily="-65" charset="0"/>
                <a:ea typeface="Arial" pitchFamily="-65" charset="0"/>
                <a:cs typeface="Arial" pitchFamily="-65" charset="0"/>
              </a:rPr>
              <a:t>Our effectiveness at everything we do is determined by what we think about, and how well we think about it:</a:t>
            </a:r>
          </a:p>
          <a:p>
            <a:pPr marL="0" indent="0">
              <a:buFontTx/>
              <a:buNone/>
            </a:pPr>
            <a:endParaRPr lang="en-US" sz="1800" dirty="0">
              <a:latin typeface="Arial" pitchFamily="-65" charset="0"/>
              <a:ea typeface="Arial" pitchFamily="-65" charset="0"/>
              <a:cs typeface="Arial" pitchFamily="-65" charset="0"/>
            </a:endParaRPr>
          </a:p>
          <a:p>
            <a:pPr marL="0" indent="0">
              <a:buNone/>
            </a:pPr>
            <a:r>
              <a:rPr lang="en-US" sz="1600" b="1" dirty="0">
                <a:latin typeface="Arial" pitchFamily="-65" charset="0"/>
                <a:ea typeface="Arial" pitchFamily="-65" charset="0"/>
                <a:cs typeface="Arial" pitchFamily="-65" charset="0"/>
              </a:rPr>
              <a:t>P&amp;G High Performance Systems Design Premise: </a:t>
            </a:r>
            <a:r>
              <a:rPr lang="en-US" sz="1600" dirty="0">
                <a:latin typeface="Arial" pitchFamily="-65" charset="0"/>
                <a:ea typeface="Arial" pitchFamily="-65" charset="0"/>
                <a:cs typeface="Arial" pitchFamily="-65" charset="0"/>
              </a:rPr>
              <a:t>“</a:t>
            </a:r>
            <a:r>
              <a:rPr lang="en-US" sz="1600" dirty="0">
                <a:cs typeface="Arial" pitchFamily="-65" charset="0"/>
              </a:rPr>
              <a:t>T</a:t>
            </a:r>
            <a:r>
              <a:rPr lang="en-US" sz="1600" dirty="0"/>
              <a:t>he quality of thinking of organization members is the prime determiner of business and organizational success, and the one capability on which the business can depend in all markets and conditions</a:t>
            </a:r>
            <a:r>
              <a:rPr lang="en-US" sz="1600" dirty="0" smtClean="0"/>
              <a:t>.”</a:t>
            </a:r>
          </a:p>
          <a:p>
            <a:pPr marL="0" indent="0">
              <a:buNone/>
            </a:pPr>
            <a:endParaRPr lang="en-US" sz="1600" dirty="0"/>
          </a:p>
          <a:p>
            <a:pPr marL="0" indent="0">
              <a:buNone/>
            </a:pPr>
            <a:r>
              <a:rPr lang="en-US" sz="1600" b="1" dirty="0" smtClean="0">
                <a:latin typeface="Arial" pitchFamily="-65" charset="0"/>
                <a:ea typeface="Arial" pitchFamily="-65" charset="0"/>
                <a:cs typeface="Arial" pitchFamily="-65" charset="0"/>
              </a:rPr>
              <a:t>Stuart </a:t>
            </a:r>
            <a:r>
              <a:rPr lang="en-US" sz="1600" b="1" dirty="0">
                <a:latin typeface="Arial" pitchFamily="-65" charset="0"/>
                <a:ea typeface="Arial" pitchFamily="-65" charset="0"/>
                <a:cs typeface="Arial" pitchFamily="-65" charset="0"/>
              </a:rPr>
              <a:t>Wells: </a:t>
            </a:r>
            <a:r>
              <a:rPr lang="en-US" sz="1600" dirty="0">
                <a:latin typeface="Arial" pitchFamily="-65" charset="0"/>
                <a:ea typeface="Arial" pitchFamily="-65" charset="0"/>
                <a:cs typeface="Arial" pitchFamily="-65" charset="0"/>
              </a:rPr>
              <a:t>“Virtually every stumble by a major corporation has occurred in the face of rising product demand. While they stumbled, others thrived. What happened is quite simple and profound – they were out-thought. They were victims of only one thing — their own thought patterns.“</a:t>
            </a:r>
            <a:r>
              <a:rPr lang="en-US" sz="1800" dirty="0">
                <a:latin typeface="Arial" pitchFamily="-65" charset="0"/>
                <a:ea typeface="Arial" pitchFamily="-65" charset="0"/>
                <a:cs typeface="Arial" pitchFamily="-65" charset="0"/>
              </a:rPr>
              <a:t> </a:t>
            </a:r>
            <a:endParaRPr lang="en-US" sz="1800" dirty="0">
              <a:ea typeface="Times New Roman" pitchFamily="-65" charset="0"/>
            </a:endParaRPr>
          </a:p>
          <a:p>
            <a:pPr marL="0" indent="0">
              <a:buFontTx/>
              <a:buNone/>
            </a:pPr>
            <a:r>
              <a:rPr lang="en-US" sz="1600" dirty="0" smtClean="0">
                <a:latin typeface="Arial" pitchFamily="-65" charset="0"/>
                <a:ea typeface="Arial" pitchFamily="-65" charset="0"/>
                <a:cs typeface="Arial" pitchFamily="-65" charset="0"/>
              </a:rPr>
              <a:t> </a:t>
            </a:r>
          </a:p>
          <a:p>
            <a:pPr marL="0" indent="0">
              <a:buNone/>
            </a:pPr>
            <a:r>
              <a:rPr lang="en-US" sz="1600" b="1" dirty="0" smtClean="0">
                <a:latin typeface="Arial" pitchFamily="-65" charset="0"/>
                <a:ea typeface="Arial" pitchFamily="-65" charset="0"/>
                <a:cs typeface="Arial" pitchFamily="-65" charset="0"/>
              </a:rPr>
              <a:t>Peter </a:t>
            </a:r>
            <a:r>
              <a:rPr lang="en-US" sz="1600" b="1" dirty="0" err="1" smtClean="0">
                <a:latin typeface="Arial" pitchFamily="-65" charset="0"/>
                <a:ea typeface="Arial" pitchFamily="-65" charset="0"/>
                <a:cs typeface="Arial" pitchFamily="-65" charset="0"/>
              </a:rPr>
              <a:t>Drucker</a:t>
            </a:r>
            <a:r>
              <a:rPr lang="en-US" sz="1600" b="1" dirty="0" smtClean="0">
                <a:latin typeface="Arial" pitchFamily="-65" charset="0"/>
                <a:ea typeface="Arial" pitchFamily="-65" charset="0"/>
                <a:cs typeface="Arial" pitchFamily="-65" charset="0"/>
              </a:rPr>
              <a:t>: </a:t>
            </a:r>
            <a:r>
              <a:rPr lang="en-US" sz="1600" dirty="0" smtClean="0">
                <a:latin typeface="Arial" pitchFamily="-65" charset="0"/>
                <a:ea typeface="Arial" pitchFamily="-65" charset="0"/>
                <a:cs typeface="Arial" pitchFamily="-65" charset="0"/>
              </a:rPr>
              <a:t>“ A company beset by malaise and steady deterioration suffers from something far more serious than inefficiency. Its “ business theory" has become obsolete…  Every business operates on such a theory. This theory is the basis for all its decisions, actions and behavior…  Eventually the theory becomes inappropriate to the realities of the business environment.”</a:t>
            </a:r>
          </a:p>
          <a:p>
            <a:pPr marL="0" indent="0">
              <a:buFontTx/>
              <a:buNone/>
            </a:pPr>
            <a:r>
              <a:rPr lang="en-US" sz="1600" dirty="0" smtClean="0">
                <a:latin typeface="Arial" pitchFamily="-65" charset="0"/>
                <a:ea typeface="Arial" pitchFamily="-65" charset="0"/>
                <a:cs typeface="Arial" pitchFamily="-65" charset="0"/>
              </a:rPr>
              <a:t> </a:t>
            </a:r>
          </a:p>
          <a:p>
            <a:pPr>
              <a:lnSpc>
                <a:spcPct val="90000"/>
              </a:lnSpc>
              <a:spcAft>
                <a:spcPts val="600"/>
              </a:spcAft>
            </a:pP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Top 10 Reasons to Invest in the Series (cont.)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a:buFont typeface="+mj-lt"/>
              <a:buAutoNum type="arabicPeriod" startAt="6"/>
            </a:pPr>
            <a:r>
              <a:rPr lang="en-US" sz="1600" dirty="0" smtClean="0">
                <a:latin typeface="Arial" pitchFamily="-65" charset="0"/>
                <a:ea typeface="Arial" pitchFamily="-65" charset="0"/>
                <a:cs typeface="Arial" pitchFamily="-65" charset="0"/>
              </a:rPr>
              <a:t>Many independent studies found these processes enabled performance improvements  of 10X other methods. </a:t>
            </a:r>
          </a:p>
          <a:p>
            <a:pPr>
              <a:buFont typeface="+mj-lt"/>
              <a:buAutoNum type="arabicPeriod" startAt="6"/>
            </a:pPr>
            <a:endParaRPr lang="en-US" sz="1600" dirty="0" smtClean="0">
              <a:latin typeface="Arial" pitchFamily="-65" charset="0"/>
              <a:ea typeface="Arial" pitchFamily="-65" charset="0"/>
              <a:cs typeface="Arial" pitchFamily="-65" charset="0"/>
            </a:endParaRPr>
          </a:p>
          <a:p>
            <a:pPr>
              <a:buFont typeface="+mj-lt"/>
              <a:buAutoNum type="arabicPeriod" startAt="6"/>
            </a:pPr>
            <a:r>
              <a:rPr lang="en-US" sz="1600" dirty="0" smtClean="0">
                <a:latin typeface="Arial" pitchFamily="-65" charset="0"/>
                <a:ea typeface="Arial" pitchFamily="-65" charset="0"/>
                <a:cs typeface="Arial" pitchFamily="-65" charset="0"/>
              </a:rPr>
              <a:t> An ASTD-sponsored researcher concluded TTOS is drawn from "...the most comprehensive, deepest, richest body of technology for supporting large systems change work…“</a:t>
            </a:r>
          </a:p>
          <a:p>
            <a:pPr>
              <a:buFont typeface="+mj-lt"/>
              <a:buAutoNum type="arabicPeriod" startAt="6"/>
            </a:pPr>
            <a:endParaRPr lang="en-US" sz="1600" dirty="0" smtClean="0">
              <a:latin typeface="Arial" pitchFamily="-65" charset="0"/>
              <a:ea typeface="Arial" pitchFamily="-65" charset="0"/>
              <a:cs typeface="Arial" pitchFamily="-65" charset="0"/>
            </a:endParaRPr>
          </a:p>
          <a:p>
            <a:pPr>
              <a:buFont typeface="+mj-lt"/>
              <a:buAutoNum type="arabicPeriod" startAt="6"/>
            </a:pPr>
            <a:r>
              <a:rPr lang="en-US" sz="1600" dirty="0" smtClean="0">
                <a:latin typeface="Arial" pitchFamily="-65" charset="0"/>
                <a:ea typeface="Arial" pitchFamily="-65" charset="0"/>
                <a:cs typeface="Arial" pitchFamily="-65" charset="0"/>
              </a:rPr>
              <a:t>Crown </a:t>
            </a:r>
            <a:r>
              <a:rPr lang="en-US" sz="1600" dirty="0" err="1" smtClean="0">
                <a:latin typeface="Arial" pitchFamily="-65" charset="0"/>
                <a:ea typeface="Arial" pitchFamily="-65" charset="0"/>
                <a:cs typeface="Arial" pitchFamily="-65" charset="0"/>
              </a:rPr>
              <a:t>Zellerbach</a:t>
            </a:r>
            <a:r>
              <a:rPr lang="en-US" sz="1600" dirty="0" smtClean="0">
                <a:latin typeface="Arial" pitchFamily="-65" charset="0"/>
                <a:ea typeface="Arial" pitchFamily="-65" charset="0"/>
                <a:cs typeface="Arial" pitchFamily="-65" charset="0"/>
              </a:rPr>
              <a:t> used these processes to implement what may be the most intensive, comprehensive and successful corporate transformational turnaround ever.</a:t>
            </a:r>
          </a:p>
          <a:p>
            <a:pPr>
              <a:buFont typeface="+mj-lt"/>
              <a:buAutoNum type="arabicPeriod" startAt="6"/>
            </a:pPr>
            <a:endParaRPr lang="en-US" sz="1600" dirty="0" smtClean="0">
              <a:latin typeface="Arial" pitchFamily="-65" charset="0"/>
              <a:ea typeface="Arial" pitchFamily="-65" charset="0"/>
              <a:cs typeface="Arial" pitchFamily="-65" charset="0"/>
            </a:endParaRPr>
          </a:p>
          <a:p>
            <a:pPr>
              <a:buFont typeface="+mj-lt"/>
              <a:buAutoNum type="arabicPeriod" startAt="6"/>
            </a:pPr>
            <a:r>
              <a:rPr lang="en-US" sz="1600" dirty="0" smtClean="0">
                <a:latin typeface="Arial" pitchFamily="-65" charset="0"/>
                <a:ea typeface="Arial" pitchFamily="-65" charset="0"/>
                <a:cs typeface="Arial" pitchFamily="-65" charset="0"/>
              </a:rPr>
              <a:t>An OD Director at HP said that these materials “…introduced HP to a   new way of thinking, teaming and leading, made up of profound…   concepts, processes and tools.  We applied them… with great success.   These are the most useful methods and materials I have found…”</a:t>
            </a:r>
          </a:p>
          <a:p>
            <a:pPr>
              <a:buFont typeface="+mj-lt"/>
              <a:buAutoNum type="arabicPeriod" startAt="6"/>
            </a:pPr>
            <a:endParaRPr lang="en-US" sz="1600" dirty="0" smtClean="0">
              <a:latin typeface="Arial" pitchFamily="-65" charset="0"/>
              <a:ea typeface="Arial" pitchFamily="-65" charset="0"/>
              <a:cs typeface="Arial" pitchFamily="-65" charset="0"/>
            </a:endParaRPr>
          </a:p>
          <a:p>
            <a:pPr>
              <a:buFont typeface="+mj-lt"/>
              <a:buAutoNum type="arabicPeriod" startAt="6"/>
            </a:pPr>
            <a:r>
              <a:rPr lang="en-US" sz="1600" dirty="0" smtClean="0">
                <a:latin typeface="Arial" pitchFamily="-65" charset="0"/>
                <a:ea typeface="Arial" pitchFamily="-65" charset="0"/>
                <a:cs typeface="Arial" pitchFamily="-65" charset="0"/>
              </a:rPr>
              <a:t>6 out of 34 participating Director-level and above </a:t>
            </a:r>
            <a:r>
              <a:rPr lang="en-US" sz="1600" dirty="0">
                <a:latin typeface="Arial" pitchFamily="-65" charset="0"/>
                <a:ea typeface="Arial" pitchFamily="-65" charset="0"/>
                <a:cs typeface="Arial" pitchFamily="-65" charset="0"/>
              </a:rPr>
              <a:t>managers </a:t>
            </a:r>
            <a:r>
              <a:rPr lang="en-US" sz="1600" dirty="0" smtClean="0">
                <a:latin typeface="Arial" pitchFamily="-65" charset="0"/>
                <a:ea typeface="Arial" pitchFamily="-65" charset="0"/>
                <a:cs typeface="Arial" pitchFamily="-65" charset="0"/>
              </a:rPr>
              <a:t>in </a:t>
            </a:r>
            <a:r>
              <a:rPr lang="en-US" sz="1600" dirty="0">
                <a:latin typeface="Arial" pitchFamily="-65" charset="0"/>
                <a:ea typeface="Arial" pitchFamily="-65" charset="0"/>
                <a:cs typeface="Arial" pitchFamily="-65" charset="0"/>
              </a:rPr>
              <a:t>the Clorox </a:t>
            </a:r>
            <a:r>
              <a:rPr lang="en-US" sz="1600" dirty="0" smtClean="0">
                <a:latin typeface="Arial" pitchFamily="-65" charset="0"/>
                <a:ea typeface="Arial" pitchFamily="-65" charset="0"/>
                <a:cs typeface="Arial" pitchFamily="-65" charset="0"/>
              </a:rPr>
              <a:t>Kingsford effort went on to become CEOs of Fortune 500 co. </a:t>
            </a:r>
          </a:p>
          <a:p>
            <a:pPr marL="0" indent="0">
              <a:buFontTx/>
              <a:buNone/>
            </a:pPr>
            <a:endParaRPr lang="en-US" sz="1600" b="1" dirty="0" smtClean="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8560045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Capability Development and Systemic Change</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Model for Improvement.png"/>
          <p:cNvPicPr>
            <a:picLocks noChangeAspect="1"/>
          </p:cNvPicPr>
          <p:nvPr/>
        </p:nvPicPr>
        <p:blipFill>
          <a:blip r:embed="rId3"/>
          <a:stretch>
            <a:fillRect/>
          </a:stretch>
        </p:blipFill>
        <p:spPr>
          <a:xfrm>
            <a:off x="1600200" y="1409700"/>
            <a:ext cx="7302500" cy="5016500"/>
          </a:xfrm>
          <a:prstGeom prst="rect">
            <a:avLst/>
          </a:prstGeo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Organization Change Strategy that Works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Evolutionary Strategy.png"/>
          <p:cNvPicPr>
            <a:picLocks noChangeAspect="1"/>
          </p:cNvPicPr>
          <p:nvPr/>
        </p:nvPicPr>
        <p:blipFill>
          <a:blip r:embed="rId3"/>
          <a:stretch>
            <a:fillRect/>
          </a:stretch>
        </p:blipFill>
        <p:spPr>
          <a:xfrm>
            <a:off x="1689100" y="1320800"/>
            <a:ext cx="7264400" cy="5016500"/>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Improving Quality of Thinking in our Internal World</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SOC.png"/>
          <p:cNvPicPr>
            <a:picLocks noChangeAspect="1"/>
          </p:cNvPicPr>
          <p:nvPr/>
        </p:nvPicPr>
        <p:blipFill>
          <a:blip r:embed="rId3"/>
          <a:stretch>
            <a:fillRect/>
          </a:stretch>
        </p:blipFill>
        <p:spPr>
          <a:xfrm>
            <a:off x="1727200" y="1320800"/>
            <a:ext cx="7213600" cy="5085897"/>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a:xfrm>
            <a:off x="457200" y="116114"/>
            <a:ext cx="8229600" cy="943429"/>
          </a:xfrm>
        </p:spPr>
        <p:txBody>
          <a:bodyPr/>
          <a:lstStyle/>
          <a:p>
            <a:r>
              <a:rPr lang="en-US" dirty="0" smtClean="0">
                <a:latin typeface="Univers" charset="0"/>
                <a:ea typeface="ＭＳ Ｐゴシック" pitchFamily="-65" charset="-128"/>
                <a:cs typeface="ＭＳ Ｐゴシック" pitchFamily="-65" charset="-128"/>
              </a:rPr>
              <a:t>Scope of Consciousness – DoT Out of Awareness </a:t>
            </a:r>
            <a:r>
              <a:rPr lang="en-US" smtClean="0">
                <a:latin typeface="Univers" charset="0"/>
                <a:ea typeface="ＭＳ Ｐゴシック" pitchFamily="-65" charset="-128"/>
                <a:cs typeface="ＭＳ Ｐゴシック" pitchFamily="-65" charset="-128"/>
              </a:rPr>
              <a:t>and Control </a:t>
            </a:r>
            <a:r>
              <a:rPr lang="en-US" dirty="0" smtClean="0">
                <a:latin typeface="Univers" charset="0"/>
                <a:ea typeface="ＭＳ Ｐゴシック" pitchFamily="-65" charset="-128"/>
                <a:cs typeface="ＭＳ Ｐゴシック" pitchFamily="-65" charset="-128"/>
              </a:rPr>
              <a:t>vs. Self-Management of DoT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SOC.png"/>
          <p:cNvPicPr>
            <a:picLocks noChangeAspect="1"/>
          </p:cNvPicPr>
          <p:nvPr/>
        </p:nvPicPr>
        <p:blipFill>
          <a:blip r:embed="rId3"/>
          <a:stretch>
            <a:fillRect/>
          </a:stretch>
        </p:blipFill>
        <p:spPr>
          <a:xfrm>
            <a:off x="1643063" y="1295400"/>
            <a:ext cx="7213600" cy="5085897"/>
          </a:xfrm>
          <a:prstGeom prst="rect">
            <a:avLst/>
          </a:prstGeom>
        </p:spPr>
      </p:pic>
      <p:sp>
        <p:nvSpPr>
          <p:cNvPr id="2" name="Oval 1"/>
          <p:cNvSpPr/>
          <p:nvPr/>
        </p:nvSpPr>
        <p:spPr>
          <a:xfrm>
            <a:off x="4107544" y="3715657"/>
            <a:ext cx="1142319" cy="878114"/>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685143" y="2336799"/>
            <a:ext cx="4702628" cy="37446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23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Application of DoT: Unifying Effort in Organizations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5" name="Picture 4" descr="Unified Effort.png"/>
          <p:cNvPicPr>
            <a:picLocks noChangeAspect="1"/>
          </p:cNvPicPr>
          <p:nvPr/>
        </p:nvPicPr>
        <p:blipFill>
          <a:blip r:embed="rId3"/>
          <a:stretch>
            <a:fillRect/>
          </a:stretch>
        </p:blipFill>
        <p:spPr>
          <a:xfrm>
            <a:off x="1754189" y="1441450"/>
            <a:ext cx="7200900" cy="5029200"/>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Application of DoT: Management by Principle</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pPr marL="0" indent="0">
              <a:buFontTx/>
              <a:buNone/>
            </a:pPr>
            <a:endParaRPr lang="en-US" sz="1600" b="1" dirty="0" smtClean="0">
              <a:latin typeface="Arial" pitchFamily="-65" charset="0"/>
              <a:ea typeface="Arial" pitchFamily="-65" charset="0"/>
              <a:cs typeface="Arial" pitchFamily="-65" charset="0"/>
            </a:endParaRPr>
          </a:p>
        </p:txBody>
      </p:sp>
      <p:pic>
        <p:nvPicPr>
          <p:cNvPr id="6" name="Picture 5" descr="Management by Principle.png"/>
          <p:cNvPicPr>
            <a:picLocks noChangeAspect="1"/>
          </p:cNvPicPr>
          <p:nvPr/>
        </p:nvPicPr>
        <p:blipFill>
          <a:blip r:embed="rId3"/>
          <a:stretch>
            <a:fillRect/>
          </a:stretch>
        </p:blipFill>
        <p:spPr>
          <a:xfrm>
            <a:off x="1612900" y="1397000"/>
            <a:ext cx="7366000" cy="4927600"/>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Application: Levels of Value </a:t>
            </a:r>
            <a:r>
              <a:rPr lang="en-US" dirty="0">
                <a:latin typeface="Univers" charset="0"/>
                <a:ea typeface="ＭＳ Ｐゴシック" pitchFamily="-65" charset="-128"/>
                <a:cs typeface="ＭＳ Ｐゴシック" pitchFamily="-65" charset="-128"/>
              </a:rPr>
              <a:t>/</a:t>
            </a:r>
            <a:r>
              <a:rPr lang="en-US" dirty="0" smtClean="0">
                <a:latin typeface="Univers" charset="0"/>
                <a:ea typeface="ＭＳ Ｐゴシック" pitchFamily="-65" charset="-128"/>
                <a:cs typeface="ＭＳ Ｐゴシック" pitchFamily="-65" charset="-128"/>
              </a:rPr>
              <a:t>Modes of Behavior</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554163" y="1382233"/>
            <a:ext cx="7400926" cy="5018567"/>
          </a:xfrm>
        </p:spPr>
        <p:txBody>
          <a:bodyPr/>
          <a:lstStyle/>
          <a:p>
            <a:pPr marL="0" indent="0">
              <a:buFontTx/>
              <a:buNone/>
            </a:pPr>
            <a:r>
              <a:rPr lang="en-US" sz="1600" b="1" dirty="0">
                <a:latin typeface="Arial" pitchFamily="-65" charset="0"/>
                <a:ea typeface="Arial" pitchFamily="-65" charset="0"/>
                <a:cs typeface="Arial" pitchFamily="-65" charset="0"/>
              </a:rPr>
              <a:t>	</a:t>
            </a:r>
            <a:r>
              <a:rPr lang="en-US" sz="1600" b="1" dirty="0" smtClean="0">
                <a:latin typeface="Arial" pitchFamily="-65" charset="0"/>
                <a:ea typeface="Arial" pitchFamily="-65" charset="0"/>
                <a:cs typeface="Arial" pitchFamily="-65" charset="0"/>
              </a:rPr>
              <a:t>			</a:t>
            </a:r>
          </a:p>
          <a:p>
            <a:pPr marL="0" indent="0">
              <a:buFontTx/>
              <a:buNone/>
            </a:pPr>
            <a:endParaRPr lang="en-US" sz="1600" b="1" dirty="0">
              <a:latin typeface="Arial" pitchFamily="-65" charset="0"/>
              <a:ea typeface="Arial" pitchFamily="-65" charset="0"/>
              <a:cs typeface="Arial" pitchFamily="-65" charset="0"/>
            </a:endParaRPr>
          </a:p>
          <a:p>
            <a:pPr marL="0" indent="0">
              <a:buFontTx/>
              <a:buNone/>
            </a:pPr>
            <a:endParaRPr lang="en-US" sz="1600" b="1" dirty="0" smtClean="0">
              <a:latin typeface="Arial" pitchFamily="-65" charset="0"/>
              <a:ea typeface="Arial" pitchFamily="-65" charset="0"/>
              <a:cs typeface="Arial" pitchFamily="-65" charset="0"/>
            </a:endParaRPr>
          </a:p>
          <a:p>
            <a:pPr marL="0" indent="0">
              <a:buNone/>
            </a:pPr>
            <a:r>
              <a:rPr lang="en-US" sz="1600" b="1" dirty="0" smtClean="0">
                <a:latin typeface="Arial" pitchFamily="-65" charset="0"/>
                <a:ea typeface="Arial" pitchFamily="-65" charset="0"/>
                <a:cs typeface="Arial" pitchFamily="-65" charset="0"/>
              </a:rPr>
              <a:t>			</a:t>
            </a:r>
            <a:r>
              <a:rPr lang="en-US" sz="1600" b="1" dirty="0">
                <a:latin typeface="Arial" pitchFamily="-65" charset="0"/>
                <a:ea typeface="Arial" pitchFamily="-65" charset="0"/>
                <a:cs typeface="Arial" pitchFamily="-65" charset="0"/>
              </a:rPr>
              <a:t>	Self-Protection/Reactive</a:t>
            </a:r>
          </a:p>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				Self-Serving/Ego</a:t>
            </a:r>
            <a:endParaRPr lang="en-US" sz="1600" b="1" dirty="0">
              <a:latin typeface="Arial" pitchFamily="-65" charset="0"/>
              <a:ea typeface="Arial" pitchFamily="-65" charset="0"/>
              <a:cs typeface="Arial" pitchFamily="-65" charset="0"/>
            </a:endParaRPr>
          </a:p>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a:latin typeface="Arial" pitchFamily="-65" charset="0"/>
                <a:ea typeface="Arial" pitchFamily="-65" charset="0"/>
                <a:cs typeface="Arial" pitchFamily="-65" charset="0"/>
              </a:rPr>
              <a:t>	</a:t>
            </a:r>
            <a:r>
              <a:rPr lang="en-US" sz="1600" b="1" dirty="0" smtClean="0">
                <a:latin typeface="Arial" pitchFamily="-65" charset="0"/>
                <a:ea typeface="Arial" pitchFamily="-65" charset="0"/>
                <a:cs typeface="Arial" pitchFamily="-65" charset="0"/>
              </a:rPr>
              <a:t>			All Stakeholders/Purposeful</a:t>
            </a:r>
          </a:p>
        </p:txBody>
      </p:sp>
      <p:sp>
        <p:nvSpPr>
          <p:cNvPr id="2" name="Oval 1"/>
          <p:cNvSpPr/>
          <p:nvPr/>
        </p:nvSpPr>
        <p:spPr>
          <a:xfrm>
            <a:off x="2683267" y="2047875"/>
            <a:ext cx="996328" cy="90487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Oval 2"/>
          <p:cNvSpPr/>
          <p:nvPr/>
        </p:nvSpPr>
        <p:spPr>
          <a:xfrm>
            <a:off x="2683267" y="3486151"/>
            <a:ext cx="996328" cy="93345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Oval 3"/>
          <p:cNvSpPr/>
          <p:nvPr/>
        </p:nvSpPr>
        <p:spPr>
          <a:xfrm>
            <a:off x="2683267" y="5086349"/>
            <a:ext cx="996328" cy="9239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6" name="Straight Arrow Connector 5"/>
          <p:cNvCxnSpPr>
            <a:stCxn id="3" idx="6"/>
          </p:cNvCxnSpPr>
          <p:nvPr/>
        </p:nvCxnSpPr>
        <p:spPr>
          <a:xfrm>
            <a:off x="3679595" y="3952876"/>
            <a:ext cx="6542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a:stCxn id="4" idx="6"/>
          </p:cNvCxnSpPr>
          <p:nvPr/>
        </p:nvCxnSpPr>
        <p:spPr>
          <a:xfrm>
            <a:off x="3679595" y="5548312"/>
            <a:ext cx="6542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5-Point Star 8"/>
          <p:cNvSpPr/>
          <p:nvPr/>
        </p:nvSpPr>
        <p:spPr>
          <a:xfrm>
            <a:off x="4600576" y="5276850"/>
            <a:ext cx="495299" cy="514349"/>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1" name="Straight Arrow Connector 10"/>
          <p:cNvCxnSpPr/>
          <p:nvPr/>
        </p:nvCxnSpPr>
        <p:spPr>
          <a:xfrm flipH="1">
            <a:off x="3679595" y="2047875"/>
            <a:ext cx="327142" cy="257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2409825" y="2743200"/>
            <a:ext cx="273442" cy="209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2546546" y="1981200"/>
            <a:ext cx="225229" cy="195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flipV="1">
            <a:off x="3600450" y="2847975"/>
            <a:ext cx="314325" cy="209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Connector 14"/>
          <p:cNvCxnSpPr>
            <a:stCxn id="4" idx="6"/>
          </p:cNvCxnSpPr>
          <p:nvPr/>
        </p:nvCxnSpPr>
        <p:spPr>
          <a:xfrm flipH="1">
            <a:off x="3234519" y="5548312"/>
            <a:ext cx="445076" cy="632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797943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2347415" y="1214493"/>
            <a:ext cx="5227092" cy="532111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Application of DoT: Levels of Awareness</a:t>
            </a:r>
            <a:endParaRPr lang="en-US" dirty="0">
              <a:latin typeface="Univers" charset="0"/>
              <a:ea typeface="ＭＳ Ｐゴシック" pitchFamily="-65" charset="-128"/>
              <a:cs typeface="ＭＳ Ｐゴシック" pitchFamily="-65" charset="-128"/>
            </a:endParaRPr>
          </a:p>
        </p:txBody>
      </p:sp>
      <p:pic>
        <p:nvPicPr>
          <p:cNvPr id="5" name="Picture 4" descr="LOE.png"/>
          <p:cNvPicPr>
            <a:picLocks noChangeAspect="1"/>
          </p:cNvPicPr>
          <p:nvPr/>
        </p:nvPicPr>
        <p:blipFill>
          <a:blip r:embed="rId3"/>
          <a:stretch>
            <a:fillRect/>
          </a:stretch>
        </p:blipFill>
        <p:spPr>
          <a:xfrm>
            <a:off x="2932211" y="1433173"/>
            <a:ext cx="4437579" cy="4883749"/>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Recurring Tasks &amp; Processes in Organizations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r>
              <a:rPr lang="en-US" sz="1600" dirty="0">
                <a:latin typeface="Arial" pitchFamily="34" charset="0"/>
                <a:cs typeface="Arial" pitchFamily="34" charset="0"/>
              </a:rPr>
              <a:t>Planning and Executing Tasks</a:t>
            </a:r>
          </a:p>
          <a:p>
            <a:r>
              <a:rPr lang="en-US" sz="1600" dirty="0">
                <a:latin typeface="Arial" pitchFamily="34" charset="0"/>
                <a:cs typeface="Arial" pitchFamily="34" charset="0"/>
              </a:rPr>
              <a:t>Clarifying Roles, Relationships, Expectations, Accountabilities, </a:t>
            </a:r>
            <a:r>
              <a:rPr lang="en-US" sz="1600" dirty="0" smtClean="0">
                <a:latin typeface="Arial" pitchFamily="34" charset="0"/>
                <a:cs typeface="Arial" pitchFamily="34" charset="0"/>
              </a:rPr>
              <a:t>Feedback Processes</a:t>
            </a:r>
            <a:endParaRPr lang="en-US" sz="1600" dirty="0">
              <a:latin typeface="Arial" pitchFamily="34" charset="0"/>
              <a:cs typeface="Arial" pitchFamily="34" charset="0"/>
            </a:endParaRPr>
          </a:p>
          <a:p>
            <a:r>
              <a:rPr lang="en-US" sz="1600" dirty="0">
                <a:latin typeface="Arial" pitchFamily="34" charset="0"/>
                <a:cs typeface="Arial" pitchFamily="34" charset="0"/>
              </a:rPr>
              <a:t>Meetings</a:t>
            </a:r>
          </a:p>
          <a:p>
            <a:r>
              <a:rPr lang="en-US" sz="1600" dirty="0">
                <a:latin typeface="Arial" pitchFamily="34" charset="0"/>
                <a:cs typeface="Arial" pitchFamily="34" charset="0"/>
              </a:rPr>
              <a:t>Problem-Solving, Decision-Making</a:t>
            </a:r>
          </a:p>
          <a:p>
            <a:r>
              <a:rPr lang="en-US" sz="1600" dirty="0" smtClean="0">
                <a:latin typeface="Arial" pitchFamily="34" charset="0"/>
                <a:cs typeface="Arial" pitchFamily="34" charset="0"/>
              </a:rPr>
              <a:t>Making Proposals</a:t>
            </a:r>
            <a:endParaRPr lang="en-US" sz="1600" dirty="0">
              <a:latin typeface="Arial" pitchFamily="34" charset="0"/>
              <a:cs typeface="Arial" pitchFamily="34" charset="0"/>
            </a:endParaRPr>
          </a:p>
          <a:p>
            <a:r>
              <a:rPr lang="en-US" sz="1600" dirty="0">
                <a:latin typeface="Arial" pitchFamily="34" charset="0"/>
                <a:cs typeface="Arial" pitchFamily="34" charset="0"/>
              </a:rPr>
              <a:t>Communication</a:t>
            </a:r>
          </a:p>
          <a:p>
            <a:r>
              <a:rPr lang="en-US" sz="1600" dirty="0">
                <a:latin typeface="Arial" pitchFamily="34" charset="0"/>
                <a:cs typeface="Arial" pitchFamily="34" charset="0"/>
              </a:rPr>
              <a:t>Influence</a:t>
            </a:r>
          </a:p>
          <a:p>
            <a:r>
              <a:rPr lang="en-US" sz="1600" dirty="0">
                <a:latin typeface="Arial" pitchFamily="34" charset="0"/>
                <a:cs typeface="Arial" pitchFamily="34" charset="0"/>
              </a:rPr>
              <a:t>Conflict Resolution</a:t>
            </a:r>
          </a:p>
          <a:p>
            <a:r>
              <a:rPr lang="en-US" sz="1600" dirty="0">
                <a:latin typeface="Arial" pitchFamily="34" charset="0"/>
                <a:cs typeface="Arial" pitchFamily="34" charset="0"/>
              </a:rPr>
              <a:t>Requests and Offers, Commitments</a:t>
            </a:r>
          </a:p>
          <a:p>
            <a:r>
              <a:rPr lang="en-US" sz="1600" dirty="0" smtClean="0">
                <a:latin typeface="Arial" pitchFamily="34" charset="0"/>
                <a:cs typeface="Arial" pitchFamily="34" charset="0"/>
              </a:rPr>
              <a:t>Relationship-Building</a:t>
            </a:r>
          </a:p>
          <a:p>
            <a:r>
              <a:rPr lang="en-US" sz="1600" dirty="0" smtClean="0">
                <a:latin typeface="Arial" pitchFamily="34" charset="0"/>
                <a:cs typeface="Arial" pitchFamily="34" charset="0"/>
              </a:rPr>
              <a:t>Leading</a:t>
            </a:r>
          </a:p>
          <a:p>
            <a:r>
              <a:rPr lang="en-US" sz="1600" dirty="0" smtClean="0">
                <a:latin typeface="Arial" pitchFamily="34" charset="0"/>
                <a:cs typeface="Arial" pitchFamily="34" charset="0"/>
              </a:rPr>
              <a:t>Learning and Improving</a:t>
            </a:r>
          </a:p>
          <a:p>
            <a:r>
              <a:rPr lang="en-US" sz="1600" dirty="0" smtClean="0">
                <a:latin typeface="Arial" pitchFamily="34" charset="0"/>
                <a:cs typeface="Arial" pitchFamily="34" charset="0"/>
              </a:rPr>
              <a:t>Linking</a:t>
            </a:r>
          </a:p>
          <a:p>
            <a:r>
              <a:rPr lang="en-US" sz="1600" dirty="0" smtClean="0">
                <a:latin typeface="Arial" pitchFamily="34" charset="0"/>
                <a:cs typeface="Arial" pitchFamily="34" charset="0"/>
              </a:rPr>
              <a:t>Designing</a:t>
            </a:r>
          </a:p>
          <a:p>
            <a:r>
              <a:rPr lang="en-US" sz="1600" dirty="0" smtClean="0">
                <a:latin typeface="Arial" pitchFamily="34" charset="0"/>
                <a:cs typeface="Arial" pitchFamily="34" charset="0"/>
              </a:rPr>
              <a:t>Changing</a:t>
            </a:r>
            <a:endParaRPr lang="en-US" sz="1600" dirty="0">
              <a:latin typeface="Arial" pitchFamily="34" charset="0"/>
              <a:cs typeface="Arial" pitchFamily="34" charset="0"/>
            </a:endParaRPr>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41429017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Levels of Awareness Example – Admin Assistant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554163" y="1295400"/>
            <a:ext cx="7400926" cy="5105400"/>
          </a:xfrm>
        </p:spPr>
        <p:txBody>
          <a:bodyPr/>
          <a:lstStyle/>
          <a:p>
            <a:pPr marL="0" indent="0">
              <a:buFontTx/>
              <a:buNone/>
            </a:pPr>
            <a:r>
              <a:rPr lang="en-US" sz="1600" b="1" dirty="0" smtClean="0">
                <a:latin typeface="Arial" pitchFamily="-65" charset="0"/>
                <a:ea typeface="Arial" pitchFamily="-65" charset="0"/>
                <a:cs typeface="Arial" pitchFamily="-65" charset="0"/>
              </a:rPr>
              <a:t>Automatic </a:t>
            </a:r>
            <a:r>
              <a:rPr lang="en-US" sz="1600" dirty="0" smtClean="0">
                <a:latin typeface="Arial" pitchFamily="-65" charset="0"/>
                <a:ea typeface="Arial" pitchFamily="-65" charset="0"/>
                <a:cs typeface="Arial" pitchFamily="-65" charset="0"/>
              </a:rPr>
              <a:t>– Does what told; types letter mechanically, without awareness of its content</a:t>
            </a: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Sensitive </a:t>
            </a:r>
            <a:r>
              <a:rPr lang="en-US" sz="1600" dirty="0" smtClean="0">
                <a:latin typeface="Arial" pitchFamily="-65" charset="0"/>
                <a:ea typeface="Arial" pitchFamily="-65" charset="0"/>
                <a:cs typeface="Arial" pitchFamily="-65" charset="0"/>
              </a:rPr>
              <a:t>– listens carefully to manager, responds appropriately; aware of content, format, spelling, punctuation; corrects obvious errors </a:t>
            </a: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Conscious</a:t>
            </a:r>
            <a:r>
              <a:rPr lang="en-US" sz="1600" dirty="0" smtClean="0">
                <a:latin typeface="Arial" pitchFamily="-65" charset="0"/>
                <a:ea typeface="Arial" pitchFamily="-65" charset="0"/>
                <a:cs typeface="Arial" pitchFamily="-65" charset="0"/>
              </a:rPr>
              <a:t> – Same as Sensitive Plus: aware of purpose, intended results, works to ensure letter produced matches these; uses appropriate knowledge, information, tools</a:t>
            </a: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Creative</a:t>
            </a:r>
            <a:r>
              <a:rPr lang="en-US" sz="1600" dirty="0" smtClean="0">
                <a:latin typeface="Arial" pitchFamily="-65" charset="0"/>
                <a:ea typeface="Arial" pitchFamily="-65" charset="0"/>
                <a:cs typeface="Arial" pitchFamily="-65" charset="0"/>
              </a:rPr>
              <a:t> – Same as Conscious plus: creates draft for manager approval as requested</a:t>
            </a: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err="1" smtClean="0">
                <a:latin typeface="Arial" pitchFamily="-65" charset="0"/>
                <a:ea typeface="Arial" pitchFamily="-65" charset="0"/>
                <a:cs typeface="Arial" pitchFamily="-65" charset="0"/>
              </a:rPr>
              <a:t>Unitive</a:t>
            </a:r>
            <a:r>
              <a:rPr lang="en-US" sz="1600" b="1" dirty="0" smtClean="0">
                <a:latin typeface="Arial" pitchFamily="-65" charset="0"/>
                <a:ea typeface="Arial" pitchFamily="-65" charset="0"/>
                <a:cs typeface="Arial" pitchFamily="-65" charset="0"/>
              </a:rPr>
              <a:t> </a:t>
            </a:r>
            <a:r>
              <a:rPr lang="en-US" sz="1600" dirty="0" smtClean="0">
                <a:latin typeface="Arial" pitchFamily="-65" charset="0"/>
                <a:ea typeface="Arial" pitchFamily="-65" charset="0"/>
                <a:cs typeface="Arial" pitchFamily="-65" charset="0"/>
              </a:rPr>
              <a:t>– Same as Creative plus: sees role as part of a communication network; works to ensure all stakeholder needs are met</a:t>
            </a:r>
            <a:endParaRPr lang="en-US" sz="1600" b="1" dirty="0" smtClean="0">
              <a:latin typeface="Arial" pitchFamily="-65" charset="0"/>
              <a:ea typeface="Arial" pitchFamily="-65" charset="0"/>
              <a:cs typeface="Arial" pitchFamily="-65" charset="0"/>
            </a:endParaRPr>
          </a:p>
          <a:p>
            <a:pPr marL="0" indent="0">
              <a:buFontTx/>
              <a:buNone/>
            </a:pPr>
            <a:endParaRPr lang="en-US" sz="1600" b="1" dirty="0">
              <a:latin typeface="Arial" pitchFamily="-65" charset="0"/>
              <a:ea typeface="Arial" pitchFamily="-65" charset="0"/>
              <a:cs typeface="Arial" pitchFamily="-65" charset="0"/>
            </a:endParaRPr>
          </a:p>
          <a:p>
            <a:pPr marL="0" indent="0">
              <a:buFontTx/>
              <a:buNone/>
            </a:pPr>
            <a:r>
              <a:rPr lang="en-US" sz="1600" b="1" dirty="0" smtClean="0">
                <a:latin typeface="Arial" pitchFamily="-65" charset="0"/>
                <a:ea typeface="Arial" pitchFamily="-65" charset="0"/>
                <a:cs typeface="Arial" pitchFamily="-65" charset="0"/>
              </a:rPr>
              <a:t>Transcendent</a:t>
            </a:r>
            <a:r>
              <a:rPr lang="en-US" sz="1600" dirty="0" smtClean="0">
                <a:latin typeface="Arial" pitchFamily="-65" charset="0"/>
                <a:ea typeface="Arial" pitchFamily="-65" charset="0"/>
                <a:cs typeface="Arial" pitchFamily="-65" charset="0"/>
              </a:rPr>
              <a:t> – Same as </a:t>
            </a:r>
            <a:r>
              <a:rPr lang="en-US" sz="1600" dirty="0" err="1" smtClean="0">
                <a:latin typeface="Arial" pitchFamily="-65" charset="0"/>
                <a:ea typeface="Arial" pitchFamily="-65" charset="0"/>
                <a:cs typeface="Arial" pitchFamily="-65" charset="0"/>
              </a:rPr>
              <a:t>Unitive</a:t>
            </a:r>
            <a:r>
              <a:rPr lang="en-US" sz="1600" dirty="0" smtClean="0">
                <a:latin typeface="Arial" pitchFamily="-65" charset="0"/>
                <a:ea typeface="Arial" pitchFamily="-65" charset="0"/>
                <a:cs typeface="Arial" pitchFamily="-65" charset="0"/>
              </a:rPr>
              <a:t> plus: anticipates need for a new type of communication to forward the action; sees whole, vision, direction, principles, goals, strategy; initiates letter to all stakeholders in manager’s absence</a:t>
            </a: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110839081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a:xfrm>
            <a:off x="457200" y="274638"/>
            <a:ext cx="8229600" cy="544069"/>
          </a:xfrm>
        </p:spPr>
        <p:txBody>
          <a:bodyPr/>
          <a:lstStyle/>
          <a:p>
            <a:r>
              <a:rPr lang="en-US" dirty="0" smtClean="0">
                <a:latin typeface="Univers" charset="0"/>
                <a:ea typeface="ＭＳ Ｐゴシック" pitchFamily="-65" charset="-128"/>
                <a:cs typeface="ＭＳ Ｐゴシック" pitchFamily="-65" charset="-128"/>
              </a:rPr>
              <a:t>Comparing Management Paradigms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648048" y="1295400"/>
            <a:ext cx="7307042" cy="5105400"/>
          </a:xfrm>
        </p:spPr>
        <p:txBody>
          <a:bodyPr/>
          <a:lstStyle/>
          <a:p>
            <a:pPr marL="0" indent="0">
              <a:buNone/>
            </a:pPr>
            <a:r>
              <a:rPr lang="en-US" sz="1800" b="1" dirty="0"/>
              <a:t>COMMAND &amp; CONTROL/BEHAVIOR MANAGEMENT PARADIGM:</a:t>
            </a:r>
          </a:p>
          <a:p>
            <a:pPr marL="0" indent="0">
              <a:buNone/>
            </a:pPr>
            <a:r>
              <a:rPr lang="en-US" sz="1600" dirty="0"/>
              <a:t> </a:t>
            </a:r>
          </a:p>
          <a:p>
            <a:pPr lvl="0"/>
            <a:r>
              <a:rPr lang="en-US" sz="1600" dirty="0"/>
              <a:t>Based on Theory X </a:t>
            </a:r>
            <a:r>
              <a:rPr lang="en-US" sz="1600" dirty="0" smtClean="0"/>
              <a:t>beliefs (people are irresponsible and apathetic) , and behavioral (carrot &amp; stick) psychology</a:t>
            </a:r>
            <a:r>
              <a:rPr lang="en-US" sz="1600" dirty="0"/>
              <a:t>. Typically coupled with a machine model of organizations and analytic/reductive thinking.</a:t>
            </a:r>
          </a:p>
          <a:p>
            <a:pPr lvl="0"/>
            <a:r>
              <a:rPr lang="en-US" sz="1600" dirty="0"/>
              <a:t>Provides generic standards for BEHAVIOR</a:t>
            </a:r>
          </a:p>
          <a:p>
            <a:pPr lvl="0"/>
            <a:r>
              <a:rPr lang="en-US" sz="1600" dirty="0"/>
              <a:t>Has processes to arrest deviation from the </a:t>
            </a:r>
            <a:r>
              <a:rPr lang="en-US" sz="1600" dirty="0" smtClean="0"/>
              <a:t>standards, </a:t>
            </a:r>
            <a:r>
              <a:rPr lang="en-US" sz="1600" dirty="0"/>
              <a:t>including:</a:t>
            </a:r>
          </a:p>
          <a:p>
            <a:pPr lvl="1"/>
            <a:r>
              <a:rPr lang="en-US" sz="1600" dirty="0"/>
              <a:t>policies, procedures and rules</a:t>
            </a:r>
          </a:p>
          <a:p>
            <a:pPr lvl="1"/>
            <a:r>
              <a:rPr lang="en-US" sz="1600" dirty="0"/>
              <a:t>behavioral training, coaching, mentoring and modification</a:t>
            </a:r>
          </a:p>
          <a:p>
            <a:pPr lvl="1"/>
            <a:r>
              <a:rPr lang="en-US" sz="1600" dirty="0"/>
              <a:t>incentives</a:t>
            </a:r>
          </a:p>
          <a:p>
            <a:pPr lvl="1"/>
            <a:r>
              <a:rPr lang="en-US" sz="1600" dirty="0"/>
              <a:t>360 degree behavioral feedback</a:t>
            </a:r>
          </a:p>
          <a:p>
            <a:pPr lvl="1"/>
            <a:r>
              <a:rPr lang="en-US" sz="1600" dirty="0"/>
              <a:t>performance appraisals and ranking</a:t>
            </a:r>
          </a:p>
          <a:p>
            <a:pPr lvl="1"/>
            <a:r>
              <a:rPr lang="en-US" sz="1600" dirty="0"/>
              <a:t>counseling, disciplining and firing</a:t>
            </a:r>
          </a:p>
          <a:p>
            <a:pPr lvl="0"/>
            <a:r>
              <a:rPr lang="en-US" sz="1600" dirty="0"/>
              <a:t>These processes are aimed at CONTROL and compliance</a:t>
            </a:r>
          </a:p>
          <a:p>
            <a:pPr lvl="0"/>
            <a:r>
              <a:rPr lang="en-US" sz="1600" dirty="0"/>
              <a:t>Focus is on what we see, or surface characteristics of people, and behaviors </a:t>
            </a:r>
          </a:p>
        </p:txBody>
      </p:sp>
    </p:spTree>
    <p:extLst>
      <p:ext uri="{BB962C8B-B14F-4D97-AF65-F5344CB8AC3E}">
        <p14:creationId xmlns:p14="http://schemas.microsoft.com/office/powerpoint/2010/main" val="201736346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Comparing Management Paradigms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554163" y="1382233"/>
            <a:ext cx="7400926" cy="5018567"/>
          </a:xfrm>
        </p:spPr>
        <p:txBody>
          <a:bodyPr/>
          <a:lstStyle/>
          <a:p>
            <a:pPr marL="0" indent="0">
              <a:buNone/>
            </a:pPr>
            <a:r>
              <a:rPr lang="en-US" sz="1800" b="1" dirty="0"/>
              <a:t>COMMAND &amp; CONTROL/BEHAVIOR MANAGEMENT PARADIGM:</a:t>
            </a:r>
          </a:p>
          <a:p>
            <a:pPr marL="0" indent="0">
              <a:buNone/>
            </a:pPr>
            <a:r>
              <a:rPr lang="en-US" sz="1600" dirty="0"/>
              <a:t> </a:t>
            </a:r>
          </a:p>
          <a:p>
            <a:r>
              <a:rPr lang="en-US" sz="1600" dirty="0"/>
              <a:t>Theory X is a self-fulfilling prophesy and tends to evoke the lowest nature of people – self-interested, fearful, passive, need to be told, conforming, dependent, with very low levels of </a:t>
            </a:r>
            <a:r>
              <a:rPr lang="en-US" sz="1600" dirty="0" smtClean="0"/>
              <a:t>thinking</a:t>
            </a:r>
          </a:p>
          <a:p>
            <a:pPr lvl="0"/>
            <a:r>
              <a:rPr lang="en-US" sz="1600" dirty="0" smtClean="0"/>
              <a:t>Incentive </a:t>
            </a:r>
            <a:r>
              <a:rPr lang="en-US" sz="1600" dirty="0"/>
              <a:t>cultures tend to be divisive, create self-interest, winners and losers, engender conformity, gaming the system, suppress independent thinking, unique contributions and the intrinsic motivation that comes from these. </a:t>
            </a:r>
          </a:p>
          <a:p>
            <a:pPr lvl="0"/>
            <a:r>
              <a:rPr lang="en-US" sz="1600" dirty="0"/>
              <a:t>The net result is an EXTERNAL LOCUS OF CONTROL (belief that others control my level of performance -- someone else tells me what to do, how to do it, whether I’m doing it all right, rewards doing it right</a:t>
            </a:r>
            <a:r>
              <a:rPr lang="en-US" sz="1600" dirty="0" smtClean="0"/>
              <a:t>) – and feeling powerless, making excuses, lacking motivation or accountability.</a:t>
            </a:r>
            <a:endParaRPr lang="en-US" sz="1600" dirty="0"/>
          </a:p>
          <a:p>
            <a:pPr lvl="0"/>
            <a:r>
              <a:rPr lang="en-US" sz="1600" dirty="0"/>
              <a:t>This is a machine model of reality, about approaching perfection relative to a standard of behavior (an asymptotic model with diminishing returns)</a:t>
            </a:r>
          </a:p>
          <a:p>
            <a:pPr lvl="0"/>
            <a:r>
              <a:rPr lang="en-US" sz="1600" dirty="0"/>
              <a:t>This approach worked satisfactorily in a stable environment.</a:t>
            </a:r>
          </a:p>
          <a:p>
            <a:pPr marL="0" indent="0">
              <a:buFontTx/>
              <a:buNone/>
            </a:pPr>
            <a:endParaRPr lang="en-US" sz="1600" b="1"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426534674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797442" y="1119116"/>
            <a:ext cx="8128194" cy="5445457"/>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r>
              <a:rPr lang="en-US" sz="2000" b="1" dirty="0" smtClean="0"/>
              <a:t>STRATEGIC </a:t>
            </a:r>
            <a:r>
              <a:rPr lang="en-US" sz="2000" b="1" dirty="0"/>
              <a:t>SELF-MANAGEMENT PARADIGM</a:t>
            </a:r>
          </a:p>
          <a:p>
            <a:endParaRPr lang="en-US" dirty="0"/>
          </a:p>
          <a:p>
            <a:r>
              <a:rPr lang="en-US" sz="1600" dirty="0" smtClean="0"/>
              <a:t>Based </a:t>
            </a:r>
            <a:r>
              <a:rPr lang="en-US" sz="1600" dirty="0"/>
              <a:t>on the following beliefs: </a:t>
            </a:r>
            <a:endParaRPr lang="en-US" sz="1600" dirty="0" smtClean="0"/>
          </a:p>
          <a:p>
            <a:endParaRPr lang="en-US" sz="1600" dirty="0"/>
          </a:p>
          <a:p>
            <a:pPr marL="285750" lvl="0" indent="-285750">
              <a:buFont typeface="Arial" pitchFamily="34" charset="0"/>
              <a:buChar char="•"/>
            </a:pPr>
            <a:r>
              <a:rPr lang="en-US" sz="1600" dirty="0"/>
              <a:t>Today’s turbulent business environment requires continuous innovation, </a:t>
            </a:r>
            <a:r>
              <a:rPr lang="en-US" sz="1600" dirty="0" smtClean="0"/>
              <a:t>improvement</a:t>
            </a:r>
          </a:p>
          <a:p>
            <a:pPr lvl="0"/>
            <a:r>
              <a:rPr lang="en-US" sz="1600" dirty="0"/>
              <a:t> </a:t>
            </a:r>
            <a:r>
              <a:rPr lang="en-US" sz="1600" dirty="0" smtClean="0"/>
              <a:t>     and agility</a:t>
            </a:r>
            <a:r>
              <a:rPr lang="en-US" sz="1600" dirty="0"/>
              <a:t>;</a:t>
            </a:r>
            <a:r>
              <a:rPr lang="en-US" sz="1600" dirty="0" smtClean="0"/>
              <a:t> people cannot </a:t>
            </a:r>
            <a:r>
              <a:rPr lang="en-US" sz="1600" dirty="0"/>
              <a:t>wait to be told what to </a:t>
            </a:r>
            <a:r>
              <a:rPr lang="en-US" sz="1600" dirty="0" smtClean="0"/>
              <a:t>do – they </a:t>
            </a:r>
            <a:r>
              <a:rPr lang="en-US" sz="1600" dirty="0"/>
              <a:t>must act </a:t>
            </a:r>
            <a:r>
              <a:rPr lang="en-US" sz="1600" dirty="0" smtClean="0"/>
              <a:t>with responsible </a:t>
            </a:r>
          </a:p>
          <a:p>
            <a:pPr lvl="0"/>
            <a:r>
              <a:rPr lang="en-US" sz="1600" dirty="0"/>
              <a:t> </a:t>
            </a:r>
            <a:r>
              <a:rPr lang="en-US" sz="1600" dirty="0" smtClean="0"/>
              <a:t>     autonomy.</a:t>
            </a:r>
          </a:p>
          <a:p>
            <a:pPr lvl="0"/>
            <a:endParaRPr lang="en-US" sz="1600" dirty="0"/>
          </a:p>
          <a:p>
            <a:pPr marL="285750" indent="-285750">
              <a:buFont typeface="Arial" pitchFamily="34" charset="0"/>
              <a:buChar char="•"/>
            </a:pPr>
            <a:r>
              <a:rPr lang="en-US" sz="1600" dirty="0"/>
              <a:t>People at all levels and can be committed, responsible, trustworthy drivers of needed </a:t>
            </a:r>
            <a:endParaRPr lang="en-US" sz="1600" dirty="0" smtClean="0"/>
          </a:p>
          <a:p>
            <a:r>
              <a:rPr lang="en-US" sz="1600" dirty="0" smtClean="0"/>
              <a:t>     change, </a:t>
            </a:r>
            <a:r>
              <a:rPr lang="en-US" sz="1600" dirty="0"/>
              <a:t>and </a:t>
            </a:r>
            <a:r>
              <a:rPr lang="en-US" sz="1600" dirty="0" smtClean="0"/>
              <a:t>can </a:t>
            </a:r>
            <a:r>
              <a:rPr lang="en-US" sz="1600" dirty="0"/>
              <a:t>be equipped to </a:t>
            </a:r>
            <a:r>
              <a:rPr lang="en-US" sz="1600" dirty="0" smtClean="0"/>
              <a:t>understand the business</a:t>
            </a:r>
            <a:r>
              <a:rPr lang="en-US" sz="1600" dirty="0"/>
              <a:t>, the business situation, </a:t>
            </a:r>
            <a:endParaRPr lang="en-US" sz="1600" dirty="0" smtClean="0"/>
          </a:p>
          <a:p>
            <a:r>
              <a:rPr lang="en-US" sz="1600" dirty="0"/>
              <a:t> </a:t>
            </a:r>
            <a:r>
              <a:rPr lang="en-US" sz="1600" dirty="0" smtClean="0"/>
              <a:t>    where </a:t>
            </a:r>
            <a:r>
              <a:rPr lang="en-US" sz="1600" dirty="0"/>
              <a:t>things are going and </a:t>
            </a:r>
            <a:r>
              <a:rPr lang="en-US" sz="1600" dirty="0" smtClean="0"/>
              <a:t>to be </a:t>
            </a:r>
            <a:r>
              <a:rPr lang="en-US" sz="1600" dirty="0"/>
              <a:t>capable of determining </a:t>
            </a:r>
            <a:r>
              <a:rPr lang="en-US" sz="1600" dirty="0" smtClean="0"/>
              <a:t>what’s necessary.</a:t>
            </a:r>
          </a:p>
          <a:p>
            <a:r>
              <a:rPr lang="en-US" sz="1600" dirty="0" smtClean="0"/>
              <a:t> </a:t>
            </a:r>
          </a:p>
          <a:p>
            <a:pPr marL="285750" lvl="0" indent="-285750">
              <a:buFont typeface="Arial" panose="020B0604020202020204" pitchFamily="34" charset="0"/>
              <a:buChar char="•"/>
            </a:pPr>
            <a:r>
              <a:rPr lang="en-US" sz="1600" dirty="0" smtClean="0"/>
              <a:t> The </a:t>
            </a:r>
            <a:r>
              <a:rPr lang="en-US" sz="1600" dirty="0"/>
              <a:t>best results are achieved when there is a common understanding, alignment </a:t>
            </a:r>
            <a:r>
              <a:rPr lang="en-US" sz="1600" dirty="0" smtClean="0"/>
              <a:t>and</a:t>
            </a:r>
          </a:p>
          <a:p>
            <a:pPr lvl="0"/>
            <a:r>
              <a:rPr lang="en-US" sz="1600" dirty="0" smtClean="0"/>
              <a:t>      commitment </a:t>
            </a:r>
            <a:r>
              <a:rPr lang="en-US" sz="1600" dirty="0"/>
              <a:t>to organization purpose</a:t>
            </a:r>
            <a:r>
              <a:rPr lang="en-US" sz="1600" dirty="0" smtClean="0"/>
              <a:t>, </a:t>
            </a:r>
            <a:r>
              <a:rPr lang="en-US" sz="1600" dirty="0"/>
              <a:t>goals and strategies, and </a:t>
            </a:r>
            <a:r>
              <a:rPr lang="en-US" sz="1600" dirty="0" smtClean="0"/>
              <a:t>people throughout </a:t>
            </a:r>
            <a:r>
              <a:rPr lang="en-US" sz="1600" dirty="0"/>
              <a:t>the </a:t>
            </a:r>
            <a:endParaRPr lang="en-US" sz="1600" dirty="0" smtClean="0"/>
          </a:p>
          <a:p>
            <a:pPr lvl="0"/>
            <a:r>
              <a:rPr lang="en-US" sz="1600" dirty="0"/>
              <a:t> </a:t>
            </a:r>
            <a:r>
              <a:rPr lang="en-US" sz="1600" dirty="0" smtClean="0"/>
              <a:t>     organization </a:t>
            </a:r>
            <a:r>
              <a:rPr lang="en-US" sz="1600" dirty="0"/>
              <a:t>are empowered to decide what is best for </a:t>
            </a:r>
            <a:r>
              <a:rPr lang="en-US" sz="1600" dirty="0" smtClean="0"/>
              <a:t>all stakeholders</a:t>
            </a:r>
            <a:r>
              <a:rPr lang="en-US" sz="1600" dirty="0"/>
              <a:t>. </a:t>
            </a:r>
            <a:endParaRPr lang="en-US" sz="1600" dirty="0" smtClean="0"/>
          </a:p>
          <a:p>
            <a:pPr lvl="0"/>
            <a:endParaRPr lang="en-US" sz="1600" dirty="0"/>
          </a:p>
          <a:p>
            <a:pPr lvl="0"/>
            <a:r>
              <a:rPr lang="en-US" sz="1600" dirty="0"/>
              <a:t>These are typically coupled with the belief that Organizations are living systems, </a:t>
            </a:r>
            <a:endParaRPr lang="en-US" sz="1600" dirty="0" smtClean="0"/>
          </a:p>
          <a:p>
            <a:pPr lvl="0"/>
            <a:r>
              <a:rPr lang="en-US" sz="1600" dirty="0" smtClean="0"/>
              <a:t>complex</a:t>
            </a:r>
            <a:r>
              <a:rPr lang="en-US" sz="1600" dirty="0"/>
              <a:t>, indivisible, interconnected wholes, whose performance depends on the </a:t>
            </a:r>
            <a:endParaRPr lang="en-US" sz="1600" dirty="0" smtClean="0"/>
          </a:p>
          <a:p>
            <a:pPr lvl="0"/>
            <a:r>
              <a:rPr lang="en-US" sz="1600" dirty="0" smtClean="0"/>
              <a:t>interaction </a:t>
            </a:r>
            <a:r>
              <a:rPr lang="en-US" sz="1600" dirty="0"/>
              <a:t>of their parts, and whose viability depends on the mutual satisfaction of </a:t>
            </a:r>
            <a:endParaRPr lang="en-US" sz="1600" dirty="0" smtClean="0"/>
          </a:p>
          <a:p>
            <a:pPr lvl="0"/>
            <a:r>
              <a:rPr lang="en-US" sz="1600" dirty="0" smtClean="0"/>
              <a:t>stakeholder needs. Systemic/holistic </a:t>
            </a:r>
            <a:r>
              <a:rPr lang="en-US" sz="1600" dirty="0"/>
              <a:t>thinking is what is needed to support this approach.</a:t>
            </a:r>
          </a:p>
          <a:p>
            <a:pPr lvl="0"/>
            <a:endParaRPr lang="en-US" sz="1600" dirty="0" smtClean="0"/>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Comparing Management Paradigms</a:t>
            </a:r>
            <a:endParaRPr lang="en-US" dirty="0">
              <a:latin typeface="Univers"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14672649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306993" y="1137684"/>
            <a:ext cx="7391400" cy="4850217"/>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endParaRPr lang="en-US" sz="1800" b="1" dirty="0" smtClean="0"/>
          </a:p>
          <a:p>
            <a:endParaRPr lang="en-US" sz="1800" b="1" dirty="0" smtClean="0"/>
          </a:p>
          <a:p>
            <a:endParaRPr lang="en-US" sz="1800" b="1" dirty="0"/>
          </a:p>
          <a:p>
            <a:r>
              <a:rPr lang="en-US" sz="2000" b="1" dirty="0" smtClean="0"/>
              <a:t>STRATEGIC </a:t>
            </a:r>
            <a:r>
              <a:rPr lang="en-US" sz="2000" b="1" dirty="0"/>
              <a:t>SELF-MANAGEMENT </a:t>
            </a:r>
            <a:r>
              <a:rPr lang="en-US" sz="2000" b="1" dirty="0" smtClean="0"/>
              <a:t>PARADIGM</a:t>
            </a:r>
          </a:p>
          <a:p>
            <a:endParaRPr lang="en-US" sz="1800" b="1" dirty="0"/>
          </a:p>
          <a:p>
            <a:pPr marL="285750" indent="-285750">
              <a:buFont typeface="Arial" pitchFamily="34" charset="0"/>
              <a:buChar char="•"/>
            </a:pPr>
            <a:r>
              <a:rPr lang="en-US" sz="1600" dirty="0" smtClean="0"/>
              <a:t>Has </a:t>
            </a:r>
            <a:r>
              <a:rPr lang="en-US" sz="1600" dirty="0"/>
              <a:t>generic standards for THINKING </a:t>
            </a:r>
            <a:r>
              <a:rPr lang="en-US" sz="1600" dirty="0" smtClean="0"/>
              <a:t>processes</a:t>
            </a:r>
          </a:p>
          <a:p>
            <a:pPr marL="285750" indent="-285750">
              <a:buFont typeface="Arial" pitchFamily="34" charset="0"/>
              <a:buChar char="•"/>
            </a:pPr>
            <a:endParaRPr lang="en-US" sz="1600" dirty="0"/>
          </a:p>
          <a:p>
            <a:pPr marL="285750" lvl="0" indent="-285750">
              <a:buFont typeface="Arial" pitchFamily="34" charset="0"/>
              <a:buChar char="•"/>
            </a:pPr>
            <a:r>
              <a:rPr lang="en-US" sz="1600" dirty="0"/>
              <a:t>Has processes to create a higher order of thinking and </a:t>
            </a:r>
            <a:r>
              <a:rPr lang="en-US" sz="1600" dirty="0" smtClean="0"/>
              <a:t>action:</a:t>
            </a:r>
            <a:endParaRPr lang="en-US" sz="1600" dirty="0"/>
          </a:p>
          <a:p>
            <a:pPr lvl="1"/>
            <a:r>
              <a:rPr lang="en-US" sz="1600" dirty="0" smtClean="0"/>
              <a:t>- Create </a:t>
            </a:r>
            <a:r>
              <a:rPr lang="en-US" sz="1600" dirty="0"/>
              <a:t>a comprehensive context of governing </a:t>
            </a:r>
            <a:r>
              <a:rPr lang="en-US" sz="1600" dirty="0" smtClean="0"/>
              <a:t>ideas to guide everyone </a:t>
            </a:r>
          </a:p>
          <a:p>
            <a:pPr lvl="1"/>
            <a:r>
              <a:rPr lang="en-US" sz="1600" dirty="0" smtClean="0"/>
              <a:t>- Provide </a:t>
            </a:r>
            <a:r>
              <a:rPr lang="en-US" sz="1600" dirty="0"/>
              <a:t>everyone </a:t>
            </a:r>
            <a:r>
              <a:rPr lang="en-US" sz="1600" dirty="0" smtClean="0"/>
              <a:t>with understanding </a:t>
            </a:r>
            <a:r>
              <a:rPr lang="en-US" sz="1600" dirty="0"/>
              <a:t>of the business, </a:t>
            </a:r>
            <a:r>
              <a:rPr lang="en-US" sz="1600" dirty="0" smtClean="0"/>
              <a:t>the </a:t>
            </a:r>
            <a:r>
              <a:rPr lang="en-US" sz="1600" dirty="0"/>
              <a:t>value chain, the </a:t>
            </a:r>
            <a:endParaRPr lang="en-US" sz="1600" dirty="0" smtClean="0"/>
          </a:p>
          <a:p>
            <a:pPr lvl="1"/>
            <a:r>
              <a:rPr lang="en-US" sz="1600" dirty="0" smtClean="0"/>
              <a:t>  science </a:t>
            </a:r>
            <a:r>
              <a:rPr lang="en-US" sz="1600" dirty="0"/>
              <a:t>underlying </a:t>
            </a:r>
            <a:r>
              <a:rPr lang="en-US" sz="1600" dirty="0" smtClean="0"/>
              <a:t>the </a:t>
            </a:r>
            <a:r>
              <a:rPr lang="en-US" sz="1600" dirty="0"/>
              <a:t>work, the customer’s values and </a:t>
            </a:r>
            <a:r>
              <a:rPr lang="en-US" sz="1600" dirty="0" smtClean="0"/>
              <a:t>vision and  </a:t>
            </a:r>
          </a:p>
          <a:p>
            <a:pPr lvl="1"/>
            <a:r>
              <a:rPr lang="en-US" sz="1600" dirty="0" smtClean="0"/>
              <a:t>  business performance </a:t>
            </a:r>
            <a:r>
              <a:rPr lang="en-US" sz="1600" dirty="0"/>
              <a:t>information,</a:t>
            </a:r>
          </a:p>
          <a:p>
            <a:pPr lvl="1"/>
            <a:r>
              <a:rPr lang="en-US" sz="1600" dirty="0" smtClean="0"/>
              <a:t>- Develop </a:t>
            </a:r>
            <a:r>
              <a:rPr lang="en-US" sz="1600" dirty="0"/>
              <a:t>higher order thinking and interaction capabilities in </a:t>
            </a:r>
            <a:r>
              <a:rPr lang="en-US" sz="1600" dirty="0" smtClean="0"/>
              <a:t>everyone</a:t>
            </a:r>
          </a:p>
          <a:p>
            <a:pPr marL="742950" lvl="1" indent="-285750">
              <a:buFontTx/>
              <a:buChar char="-"/>
            </a:pPr>
            <a:endParaRPr lang="en-US" sz="1600" dirty="0"/>
          </a:p>
          <a:p>
            <a:pPr marL="285750" lvl="0" indent="-285750">
              <a:buFont typeface="Arial" pitchFamily="34" charset="0"/>
              <a:buChar char="•"/>
            </a:pPr>
            <a:r>
              <a:rPr lang="en-US" sz="1600" dirty="0"/>
              <a:t>These processes are aimed at CONSCIOUSNESS, COMMITMENT, </a:t>
            </a:r>
            <a:endParaRPr lang="en-US" sz="1600" dirty="0" smtClean="0"/>
          </a:p>
          <a:p>
            <a:pPr lvl="0"/>
            <a:r>
              <a:rPr lang="en-US" sz="1600" dirty="0" smtClean="0"/>
              <a:t>      ALIGNMENT, UNITY </a:t>
            </a:r>
            <a:r>
              <a:rPr lang="en-US" sz="1600" dirty="0"/>
              <a:t>AND </a:t>
            </a:r>
            <a:r>
              <a:rPr lang="en-US" sz="1600" dirty="0" smtClean="0"/>
              <a:t>SELF-CONTROL</a:t>
            </a:r>
          </a:p>
          <a:p>
            <a:pPr lvl="0"/>
            <a:endParaRPr lang="en-US" sz="1600" dirty="0"/>
          </a:p>
          <a:p>
            <a:pPr marL="285750" lvl="0" indent="-285750">
              <a:buFont typeface="Arial" pitchFamily="34" charset="0"/>
              <a:buChar char="•"/>
            </a:pPr>
            <a:r>
              <a:rPr lang="en-US" sz="1600" dirty="0"/>
              <a:t>The focus is on people’s essence/who they can be, and their thinking about </a:t>
            </a:r>
            <a:endParaRPr lang="en-US" sz="1600" dirty="0" smtClean="0"/>
          </a:p>
          <a:p>
            <a:pPr lvl="0"/>
            <a:r>
              <a:rPr lang="en-US" sz="1600" dirty="0"/>
              <a:t> </a:t>
            </a:r>
            <a:r>
              <a:rPr lang="en-US" sz="1600" dirty="0" smtClean="0"/>
              <a:t>    work</a:t>
            </a:r>
          </a:p>
          <a:p>
            <a:pPr marL="285750" lvl="0" indent="-285750">
              <a:buFont typeface="Arial" pitchFamily="34" charset="0"/>
              <a:buChar char="•"/>
            </a:pPr>
            <a:endParaRPr lang="en-US" sz="1600" dirty="0"/>
          </a:p>
          <a:p>
            <a:pPr marL="285750" lvl="0" indent="-285750">
              <a:buFont typeface="Arial" pitchFamily="34" charset="0"/>
              <a:buChar char="•"/>
            </a:pPr>
            <a:r>
              <a:rPr lang="en-US" sz="1600" dirty="0"/>
              <a:t>They result in uniqueness in people, </a:t>
            </a:r>
            <a:r>
              <a:rPr lang="en-US" sz="1600" dirty="0" err="1"/>
              <a:t>proactiveness</a:t>
            </a:r>
            <a:r>
              <a:rPr lang="en-US" sz="1600" dirty="0"/>
              <a:t>, and in very high levels of </a:t>
            </a:r>
            <a:endParaRPr lang="en-US" sz="1600" dirty="0" smtClean="0"/>
          </a:p>
          <a:p>
            <a:pPr lvl="0"/>
            <a:r>
              <a:rPr lang="en-US" sz="1600" dirty="0" smtClean="0"/>
              <a:t>      thinking </a:t>
            </a:r>
            <a:r>
              <a:rPr lang="en-US" sz="1600" dirty="0"/>
              <a:t>(conscious, creative, </a:t>
            </a:r>
            <a:r>
              <a:rPr lang="en-US" sz="1600" dirty="0" smtClean="0"/>
              <a:t>uniting, transcending)</a:t>
            </a:r>
          </a:p>
          <a:p>
            <a:pPr lvl="0"/>
            <a:endParaRPr lang="en-US" sz="1600" dirty="0"/>
          </a:p>
          <a:p>
            <a:pPr marL="285750" lvl="0" indent="-285750">
              <a:buFont typeface="Arial" pitchFamily="34" charset="0"/>
              <a:buChar char="•"/>
            </a:pPr>
            <a:endParaRPr lang="en-US" sz="1600" dirty="0" smtClean="0"/>
          </a:p>
          <a:p>
            <a:pPr lvl="0"/>
            <a:r>
              <a:rPr lang="en-US" sz="1600" dirty="0" smtClean="0"/>
              <a:t>      </a:t>
            </a:r>
            <a:endParaRPr lang="en-US" sz="1600" dirty="0"/>
          </a:p>
        </p:txBody>
      </p:sp>
      <p:sp>
        <p:nvSpPr>
          <p:cNvPr id="20483" name="Rectangle 2"/>
          <p:cNvSpPr>
            <a:spLocks noGrp="1" noChangeArrowheads="1"/>
          </p:cNvSpPr>
          <p:nvPr>
            <p:ph type="title"/>
          </p:nvPr>
        </p:nvSpPr>
        <p:spPr>
          <a:xfrm>
            <a:off x="457200" y="274638"/>
            <a:ext cx="8229600" cy="661027"/>
          </a:xfrm>
        </p:spPr>
        <p:txBody>
          <a:bodyPr>
            <a:normAutofit/>
          </a:bodyPr>
          <a:lstStyle/>
          <a:p>
            <a:r>
              <a:rPr lang="en-US" dirty="0" smtClean="0">
                <a:latin typeface="Univers" charset="0"/>
                <a:ea typeface="ＭＳ Ｐゴシック" pitchFamily="-65" charset="-128"/>
                <a:cs typeface="ＭＳ Ｐゴシック" pitchFamily="-65" charset="-128"/>
              </a:rPr>
              <a:t>Comparing Management Paradigms (continued)</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5380073" y="5677785"/>
            <a:ext cx="3575015" cy="669851"/>
          </a:xfrm>
        </p:spPr>
        <p:txBody>
          <a:bodyPr/>
          <a:lstStyle/>
          <a:p>
            <a:pPr marL="0" indent="0">
              <a:buFontTx/>
              <a:buNone/>
            </a:pPr>
            <a:r>
              <a:rPr lang="en-US" sz="1400" b="1" dirty="0" smtClean="0">
                <a:latin typeface="Arial" pitchFamily="-65" charset="0"/>
                <a:ea typeface="Arial" pitchFamily="-65" charset="0"/>
                <a:cs typeface="Arial" pitchFamily="-65" charset="0"/>
              </a:rPr>
              <a:t> </a:t>
            </a:r>
            <a:endParaRPr lang="en-US" sz="1600"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2980952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971046" y="1310185"/>
            <a:ext cx="7715754" cy="45720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r>
              <a:rPr lang="en-US" sz="2000" b="1" dirty="0" smtClean="0"/>
              <a:t>STRATEGIC SELF-MANAGEMENT PARADIGM</a:t>
            </a:r>
          </a:p>
          <a:p>
            <a:endParaRPr lang="en-US" sz="1800" b="1" dirty="0" smtClean="0"/>
          </a:p>
          <a:p>
            <a:pPr marL="285750" lvl="0" indent="-285750">
              <a:buFont typeface="Arial" pitchFamily="34" charset="0"/>
              <a:buChar char="•"/>
            </a:pPr>
            <a:r>
              <a:rPr lang="en-US" sz="1600" dirty="0"/>
              <a:t>This is the self-fulfilling Theory Y, resulting in an INTERNAL LOCUS OF </a:t>
            </a:r>
          </a:p>
          <a:p>
            <a:pPr lvl="0"/>
            <a:r>
              <a:rPr lang="en-US" sz="1600" dirty="0"/>
              <a:t>      CONTROL (belief that I am in charge – and in the best position to manage my </a:t>
            </a:r>
          </a:p>
          <a:p>
            <a:pPr lvl="0"/>
            <a:r>
              <a:rPr lang="en-US" sz="1600" dirty="0"/>
              <a:t>      own affairs -- to decide what is best for the customer and enterprise, and assess</a:t>
            </a:r>
          </a:p>
          <a:p>
            <a:pPr lvl="0"/>
            <a:r>
              <a:rPr lang="en-US" sz="1600" dirty="0"/>
              <a:t>      its effectiveness for continuous improvement</a:t>
            </a:r>
            <a:r>
              <a:rPr lang="en-US" sz="1600" dirty="0" smtClean="0"/>
              <a:t>)</a:t>
            </a:r>
          </a:p>
          <a:p>
            <a:pPr lvl="0"/>
            <a:endParaRPr lang="en-US" sz="1600" dirty="0"/>
          </a:p>
          <a:p>
            <a:pPr marL="285750" lvl="0" indent="-285750">
              <a:buFont typeface="Arial" panose="020B0604020202020204" pitchFamily="34" charset="0"/>
              <a:buChar char="•"/>
            </a:pPr>
            <a:r>
              <a:rPr lang="en-US" sz="1600" dirty="0" smtClean="0"/>
              <a:t>This results in empowerment, motivation, persistence and accountability.</a:t>
            </a:r>
          </a:p>
          <a:p>
            <a:pPr lvl="0"/>
            <a:endParaRPr lang="en-US" sz="1600" dirty="0"/>
          </a:p>
          <a:p>
            <a:pPr marL="285750" lvl="0" indent="-285750">
              <a:buFont typeface="Arial" pitchFamily="34" charset="0"/>
              <a:buChar char="•"/>
            </a:pPr>
            <a:r>
              <a:rPr lang="en-US" sz="1600" dirty="0"/>
              <a:t>This is a generative model of reality, about limitless improvement against evolving </a:t>
            </a:r>
          </a:p>
          <a:p>
            <a:pPr lvl="0"/>
            <a:r>
              <a:rPr lang="en-US" sz="1600" dirty="0"/>
              <a:t>      stakeholder needs</a:t>
            </a:r>
            <a:r>
              <a:rPr lang="en-US" sz="1600" dirty="0" smtClean="0"/>
              <a:t>.</a:t>
            </a:r>
          </a:p>
          <a:p>
            <a:pPr lvl="0"/>
            <a:endParaRPr lang="en-US" sz="1600" dirty="0"/>
          </a:p>
          <a:p>
            <a:pPr marL="285750" lvl="0" indent="-285750">
              <a:buFont typeface="Arial" pitchFamily="34" charset="0"/>
              <a:buChar char="•"/>
            </a:pPr>
            <a:r>
              <a:rPr lang="en-US" sz="1600" dirty="0"/>
              <a:t>This approach is what is required in a turbulent business environment. </a:t>
            </a:r>
            <a:endParaRPr lang="en-US" sz="1600" dirty="0" smtClean="0"/>
          </a:p>
          <a:p>
            <a:pPr marL="285750" lvl="0" indent="-285750">
              <a:buFont typeface="Arial" pitchFamily="34" charset="0"/>
              <a:buChar char="•"/>
            </a:pPr>
            <a:endParaRPr lang="en-US" sz="1600" dirty="0"/>
          </a:p>
          <a:p>
            <a:pPr marL="285750" lvl="0" indent="-285750">
              <a:buFont typeface="Arial" pitchFamily="34" charset="0"/>
              <a:buChar char="•"/>
            </a:pPr>
            <a:endParaRPr lang="en-US" sz="1600" dirty="0" smtClean="0"/>
          </a:p>
          <a:p>
            <a:pPr marL="285750" lvl="0" indent="-285750">
              <a:buFont typeface="Arial" pitchFamily="34" charset="0"/>
              <a:buChar char="•"/>
            </a:pPr>
            <a:endParaRPr lang="en-US" sz="1400" dirty="0"/>
          </a:p>
        </p:txBody>
      </p:sp>
      <p:sp>
        <p:nvSpPr>
          <p:cNvPr id="20483" name="Rectangle 2"/>
          <p:cNvSpPr>
            <a:spLocks noGrp="1" noChangeArrowheads="1"/>
          </p:cNvSpPr>
          <p:nvPr>
            <p:ph type="title"/>
          </p:nvPr>
        </p:nvSpPr>
        <p:spPr>
          <a:xfrm>
            <a:off x="457200" y="274638"/>
            <a:ext cx="8229600" cy="661027"/>
          </a:xfrm>
        </p:spPr>
        <p:txBody>
          <a:bodyPr>
            <a:normAutofit/>
          </a:bodyPr>
          <a:lstStyle/>
          <a:p>
            <a:r>
              <a:rPr lang="en-US" dirty="0" smtClean="0">
                <a:latin typeface="Univers" charset="0"/>
                <a:ea typeface="ＭＳ Ｐゴシック" pitchFamily="-65" charset="-128"/>
                <a:cs typeface="ＭＳ Ｐゴシック" pitchFamily="-65" charset="-128"/>
              </a:rPr>
              <a:t>Comparing Management Paradigms (continued)</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5380073" y="5677785"/>
            <a:ext cx="3575015" cy="669851"/>
          </a:xfrm>
        </p:spPr>
        <p:txBody>
          <a:bodyPr/>
          <a:lstStyle/>
          <a:p>
            <a:pPr marL="0" indent="0">
              <a:buFontTx/>
              <a:buNone/>
            </a:pPr>
            <a:r>
              <a:rPr lang="en-US" sz="1400" b="1" dirty="0" smtClean="0">
                <a:latin typeface="Arial" pitchFamily="-65" charset="0"/>
                <a:ea typeface="Arial" pitchFamily="-65" charset="0"/>
                <a:cs typeface="Arial" pitchFamily="-65" charset="0"/>
              </a:rPr>
              <a:t> </a:t>
            </a:r>
            <a:endParaRPr lang="en-US" sz="1600"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4125400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2695575" y="1637731"/>
            <a:ext cx="4715159" cy="4312694"/>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Breaking Out of the Box</a:t>
            </a:r>
            <a:endParaRPr lang="en-US" dirty="0">
              <a:latin typeface="Univers" charset="0"/>
              <a:ea typeface="ＭＳ Ｐゴシック" pitchFamily="-65" charset="-128"/>
              <a:cs typeface="ＭＳ Ｐゴシック" pitchFamily="-65"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52" y="1254141"/>
            <a:ext cx="5760066" cy="507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22936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lstStyle/>
          <a:p>
            <a:r>
              <a:rPr lang="en-US" dirty="0" smtClean="0">
                <a:latin typeface="Univers" charset="0"/>
                <a:ea typeface="ＭＳ Ｐゴシック" pitchFamily="-65" charset="-128"/>
                <a:cs typeface="ＭＳ Ｐゴシック" pitchFamily="-65" charset="-128"/>
              </a:rPr>
              <a:t>Proposal Options for Engaging</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511300"/>
            <a:ext cx="6999288" cy="4889500"/>
          </a:xfrm>
        </p:spPr>
        <p:txBody>
          <a:bodyPr/>
          <a:lstStyle/>
          <a:p>
            <a:r>
              <a:rPr lang="en-US" sz="1600" dirty="0" smtClean="0">
                <a:latin typeface="Arial" pitchFamily="34" charset="0"/>
                <a:cs typeface="Arial" pitchFamily="34" charset="0"/>
              </a:rPr>
              <a:t>1 Leadership Team, six 2-day workshops, 1 consultant @ $2500/day</a:t>
            </a:r>
          </a:p>
          <a:p>
            <a:pPr lvl="1"/>
            <a:r>
              <a:rPr lang="en-US" sz="1200" dirty="0" smtClean="0">
                <a:latin typeface="Arial" pitchFamily="34" charset="0"/>
                <a:cs typeface="Arial" pitchFamily="34" charset="0"/>
              </a:rPr>
              <a:t>2 days </a:t>
            </a:r>
            <a:r>
              <a:rPr lang="en-US" sz="1200" dirty="0" err="1" smtClean="0">
                <a:latin typeface="Arial" pitchFamily="34" charset="0"/>
                <a:cs typeface="Arial" pitchFamily="34" charset="0"/>
              </a:rPr>
              <a:t>prework</a:t>
            </a:r>
            <a:endParaRPr lang="en-US" sz="1200" dirty="0" smtClean="0">
              <a:latin typeface="Arial" pitchFamily="34" charset="0"/>
              <a:cs typeface="Arial" pitchFamily="34" charset="0"/>
            </a:endParaRPr>
          </a:p>
          <a:p>
            <a:pPr lvl="1"/>
            <a:r>
              <a:rPr lang="en-US" sz="1200" dirty="0" smtClean="0">
                <a:latin typeface="Arial" pitchFamily="34" charset="0"/>
                <a:cs typeface="Arial" pitchFamily="34" charset="0"/>
              </a:rPr>
              <a:t>6 days workshop design – tailoring to unique client needs</a:t>
            </a:r>
          </a:p>
          <a:p>
            <a:pPr lvl="1"/>
            <a:r>
              <a:rPr lang="en-US" sz="1200" dirty="0" smtClean="0">
                <a:latin typeface="Arial" pitchFamily="34" charset="0"/>
                <a:cs typeface="Arial" pitchFamily="34" charset="0"/>
              </a:rPr>
              <a:t>12 days workshop</a:t>
            </a:r>
          </a:p>
          <a:p>
            <a:pPr lvl="1"/>
            <a:r>
              <a:rPr lang="en-US" sz="1200" dirty="0" smtClean="0">
                <a:latin typeface="Arial" pitchFamily="34" charset="0"/>
                <a:cs typeface="Arial" pitchFamily="34" charset="0"/>
              </a:rPr>
              <a:t>6 days coaching</a:t>
            </a:r>
          </a:p>
          <a:p>
            <a:pPr lvl="1"/>
            <a:r>
              <a:rPr lang="en-US" sz="1200" dirty="0" smtClean="0">
                <a:latin typeface="Arial" pitchFamily="34" charset="0"/>
                <a:cs typeface="Arial" pitchFamily="34" charset="0"/>
              </a:rPr>
              <a:t>26 days = $65 K</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2 </a:t>
            </a:r>
            <a:r>
              <a:rPr lang="en-US" sz="1600" dirty="0">
                <a:latin typeface="Arial" pitchFamily="34" charset="0"/>
                <a:cs typeface="Arial" pitchFamily="34" charset="0"/>
              </a:rPr>
              <a:t>Leadership </a:t>
            </a:r>
            <a:r>
              <a:rPr lang="en-US" sz="1600" dirty="0" smtClean="0">
                <a:latin typeface="Arial" pitchFamily="34" charset="0"/>
                <a:cs typeface="Arial" pitchFamily="34" charset="0"/>
              </a:rPr>
              <a:t>Teams, </a:t>
            </a:r>
            <a:r>
              <a:rPr lang="en-US" sz="1600" dirty="0">
                <a:latin typeface="Arial" pitchFamily="34" charset="0"/>
                <a:cs typeface="Arial" pitchFamily="34" charset="0"/>
              </a:rPr>
              <a:t>six 2-day workshops, </a:t>
            </a:r>
            <a:r>
              <a:rPr lang="en-US" sz="1600" dirty="0" smtClean="0">
                <a:latin typeface="Arial" pitchFamily="34" charset="0"/>
                <a:cs typeface="Arial" pitchFamily="34" charset="0"/>
              </a:rPr>
              <a:t>2 consultants </a:t>
            </a:r>
          </a:p>
          <a:p>
            <a:pPr lvl="1"/>
            <a:r>
              <a:rPr lang="en-US" sz="1200" dirty="0">
                <a:latin typeface="Arial" pitchFamily="34" charset="0"/>
                <a:cs typeface="Arial" pitchFamily="34" charset="0"/>
              </a:rPr>
              <a:t>2 days </a:t>
            </a:r>
            <a:r>
              <a:rPr lang="en-US" sz="1200" dirty="0" err="1">
                <a:latin typeface="Arial" pitchFamily="34" charset="0"/>
                <a:cs typeface="Arial" pitchFamily="34" charset="0"/>
              </a:rPr>
              <a:t>prework</a:t>
            </a:r>
            <a:endParaRPr lang="en-US" sz="1200" dirty="0">
              <a:latin typeface="Arial" pitchFamily="34" charset="0"/>
              <a:cs typeface="Arial" pitchFamily="34" charset="0"/>
            </a:endParaRPr>
          </a:p>
          <a:p>
            <a:pPr lvl="1"/>
            <a:r>
              <a:rPr lang="en-US" sz="1200" dirty="0">
                <a:latin typeface="Arial" pitchFamily="34" charset="0"/>
                <a:cs typeface="Arial" pitchFamily="34" charset="0"/>
              </a:rPr>
              <a:t>6 days workshop design – tailoring to unique client needs</a:t>
            </a:r>
          </a:p>
          <a:p>
            <a:pPr lvl="1"/>
            <a:r>
              <a:rPr lang="en-US" sz="1200" dirty="0" smtClean="0">
                <a:latin typeface="Arial" pitchFamily="34" charset="0"/>
                <a:cs typeface="Arial" pitchFamily="34" charset="0"/>
              </a:rPr>
              <a:t>24 </a:t>
            </a:r>
            <a:r>
              <a:rPr lang="en-US" sz="1200" dirty="0">
                <a:latin typeface="Arial" pitchFamily="34" charset="0"/>
                <a:cs typeface="Arial" pitchFamily="34" charset="0"/>
              </a:rPr>
              <a:t>days workshop</a:t>
            </a:r>
          </a:p>
          <a:p>
            <a:pPr lvl="1"/>
            <a:r>
              <a:rPr lang="en-US" sz="1200" dirty="0" smtClean="0">
                <a:latin typeface="Arial" pitchFamily="34" charset="0"/>
                <a:cs typeface="Arial" pitchFamily="34" charset="0"/>
              </a:rPr>
              <a:t>9 </a:t>
            </a:r>
            <a:r>
              <a:rPr lang="en-US" sz="1200" dirty="0">
                <a:latin typeface="Arial" pitchFamily="34" charset="0"/>
                <a:cs typeface="Arial" pitchFamily="34" charset="0"/>
              </a:rPr>
              <a:t>days </a:t>
            </a:r>
            <a:r>
              <a:rPr lang="en-US" sz="1200" dirty="0" smtClean="0">
                <a:latin typeface="Arial" pitchFamily="34" charset="0"/>
                <a:cs typeface="Arial" pitchFamily="34" charset="0"/>
              </a:rPr>
              <a:t>coaching</a:t>
            </a:r>
          </a:p>
          <a:p>
            <a:pPr lvl="1"/>
            <a:r>
              <a:rPr lang="en-US" sz="1200" dirty="0" smtClean="0">
                <a:latin typeface="Arial" pitchFamily="34" charset="0"/>
                <a:cs typeface="Arial" pitchFamily="34" charset="0"/>
              </a:rPr>
              <a:t>41 days = $102.5 K</a:t>
            </a:r>
            <a:endParaRPr lang="en-US" sz="1600" dirty="0">
              <a:latin typeface="Arial" pitchFamily="34" charset="0"/>
              <a:cs typeface="Arial" pitchFamily="34" charset="0"/>
            </a:endParaRPr>
          </a:p>
          <a:p>
            <a:r>
              <a:rPr lang="en-US" sz="1600" dirty="0" smtClean="0">
                <a:latin typeface="Arial" pitchFamily="34" charset="0"/>
                <a:cs typeface="Arial" pitchFamily="34" charset="0"/>
              </a:rPr>
              <a:t>3 </a:t>
            </a:r>
            <a:r>
              <a:rPr lang="en-US" sz="1600" dirty="0">
                <a:latin typeface="Arial" pitchFamily="34" charset="0"/>
                <a:cs typeface="Arial" pitchFamily="34" charset="0"/>
              </a:rPr>
              <a:t>Leadership </a:t>
            </a:r>
            <a:r>
              <a:rPr lang="en-US" sz="1600" dirty="0" smtClean="0">
                <a:latin typeface="Arial" pitchFamily="34" charset="0"/>
                <a:cs typeface="Arial" pitchFamily="34" charset="0"/>
              </a:rPr>
              <a:t>Teams, </a:t>
            </a:r>
            <a:r>
              <a:rPr lang="en-US" sz="1600" dirty="0">
                <a:latin typeface="Arial" pitchFamily="34" charset="0"/>
                <a:cs typeface="Arial" pitchFamily="34" charset="0"/>
              </a:rPr>
              <a:t>six 2-day workshops, </a:t>
            </a:r>
            <a:r>
              <a:rPr lang="en-US" sz="1600" dirty="0" smtClean="0">
                <a:latin typeface="Arial" pitchFamily="34" charset="0"/>
                <a:cs typeface="Arial" pitchFamily="34" charset="0"/>
              </a:rPr>
              <a:t>3 consultants </a:t>
            </a:r>
            <a:endParaRPr lang="en-US" sz="1600" dirty="0">
              <a:latin typeface="Arial" pitchFamily="34" charset="0"/>
              <a:cs typeface="Arial" pitchFamily="34" charset="0"/>
            </a:endParaRPr>
          </a:p>
          <a:p>
            <a:pPr lvl="1"/>
            <a:r>
              <a:rPr lang="en-US" sz="1200" dirty="0">
                <a:latin typeface="Arial" pitchFamily="34" charset="0"/>
                <a:cs typeface="Arial" pitchFamily="34" charset="0"/>
              </a:rPr>
              <a:t>2 days </a:t>
            </a:r>
            <a:r>
              <a:rPr lang="en-US" sz="1200" dirty="0" err="1">
                <a:latin typeface="Arial" pitchFamily="34" charset="0"/>
                <a:cs typeface="Arial" pitchFamily="34" charset="0"/>
              </a:rPr>
              <a:t>prework</a:t>
            </a:r>
            <a:endParaRPr lang="en-US" sz="1200" dirty="0">
              <a:latin typeface="Arial" pitchFamily="34" charset="0"/>
              <a:cs typeface="Arial" pitchFamily="34" charset="0"/>
            </a:endParaRPr>
          </a:p>
          <a:p>
            <a:pPr lvl="1"/>
            <a:r>
              <a:rPr lang="en-US" sz="1200" dirty="0">
                <a:latin typeface="Arial" pitchFamily="34" charset="0"/>
                <a:cs typeface="Arial" pitchFamily="34" charset="0"/>
              </a:rPr>
              <a:t>6 days workshop design – tailoring to unique client needs</a:t>
            </a:r>
          </a:p>
          <a:p>
            <a:pPr lvl="1"/>
            <a:r>
              <a:rPr lang="en-US" sz="1200" dirty="0" smtClean="0">
                <a:latin typeface="Arial" pitchFamily="34" charset="0"/>
                <a:cs typeface="Arial" pitchFamily="34" charset="0"/>
              </a:rPr>
              <a:t>36 </a:t>
            </a:r>
            <a:r>
              <a:rPr lang="en-US" sz="1200" dirty="0">
                <a:latin typeface="Arial" pitchFamily="34" charset="0"/>
                <a:cs typeface="Arial" pitchFamily="34" charset="0"/>
              </a:rPr>
              <a:t>days workshop</a:t>
            </a:r>
          </a:p>
          <a:p>
            <a:pPr lvl="1"/>
            <a:r>
              <a:rPr lang="en-US" sz="1200" dirty="0" smtClean="0">
                <a:latin typeface="Arial" pitchFamily="34" charset="0"/>
                <a:cs typeface="Arial" pitchFamily="34" charset="0"/>
              </a:rPr>
              <a:t>12 </a:t>
            </a:r>
            <a:r>
              <a:rPr lang="en-US" sz="1200" dirty="0">
                <a:latin typeface="Arial" pitchFamily="34" charset="0"/>
                <a:cs typeface="Arial" pitchFamily="34" charset="0"/>
              </a:rPr>
              <a:t>days </a:t>
            </a:r>
            <a:r>
              <a:rPr lang="en-US" sz="1200" dirty="0" smtClean="0">
                <a:latin typeface="Arial" pitchFamily="34" charset="0"/>
                <a:cs typeface="Arial" pitchFamily="34" charset="0"/>
              </a:rPr>
              <a:t>coaching</a:t>
            </a:r>
          </a:p>
          <a:p>
            <a:pPr lvl="1"/>
            <a:r>
              <a:rPr lang="en-US" sz="1200" dirty="0" smtClean="0">
                <a:latin typeface="Arial" pitchFamily="34" charset="0"/>
                <a:cs typeface="Arial" pitchFamily="34" charset="0"/>
              </a:rPr>
              <a:t>56 days = $140 K</a:t>
            </a:r>
            <a:endParaRPr lang="en-US" sz="1200" dirty="0">
              <a:latin typeface="Arial" pitchFamily="34" charset="0"/>
              <a:cs typeface="Arial" pitchFamily="34" charset="0"/>
            </a:endParaRPr>
          </a:p>
          <a:p>
            <a:pPr marL="0" indent="0">
              <a:buFontTx/>
              <a:buNone/>
            </a:pPr>
            <a:r>
              <a:rPr lang="en-US" sz="1600" dirty="0" smtClean="0">
                <a:latin typeface="Arial" pitchFamily="-65" charset="0"/>
                <a:ea typeface="Arial" pitchFamily="-65" charset="0"/>
                <a:cs typeface="Arial" pitchFamily="-65" charset="0"/>
              </a:rPr>
              <a:t>Internal Consultant development</a:t>
            </a:r>
          </a:p>
          <a:p>
            <a:pPr marL="0" indent="0">
              <a:buFontTx/>
              <a:buNone/>
            </a:pPr>
            <a:r>
              <a:rPr lang="en-US" sz="1200" dirty="0" smtClean="0">
                <a:latin typeface="Arial" pitchFamily="-65" charset="0"/>
                <a:ea typeface="Arial" pitchFamily="-65" charset="0"/>
                <a:cs typeface="Arial" pitchFamily="-65" charset="0"/>
              </a:rPr>
              <a:t>Additional 6 days = $15 K</a:t>
            </a:r>
          </a:p>
          <a:p>
            <a:pPr marL="0" indent="0">
              <a:buFontTx/>
              <a:buNone/>
            </a:pPr>
            <a:endParaRPr lang="en-US" sz="1600" dirty="0" smtClean="0">
              <a:latin typeface="Arial" pitchFamily="-65" charset="0"/>
              <a:ea typeface="Arial" pitchFamily="-65" charset="0"/>
              <a:cs typeface="Arial" pitchFamily="-65" charset="0"/>
            </a:endParaRPr>
          </a:p>
        </p:txBody>
      </p:sp>
    </p:spTree>
    <p:extLst>
      <p:ext uri="{BB962C8B-B14F-4D97-AF65-F5344CB8AC3E}">
        <p14:creationId xmlns:p14="http://schemas.microsoft.com/office/powerpoint/2010/main" val="5430064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Some  Universal Organizational Problems</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normAutofit/>
          </a:bodyPr>
          <a:lstStyle/>
          <a:p>
            <a:pPr marL="0" indent="0">
              <a:buFontTx/>
              <a:buNone/>
            </a:pPr>
            <a:endParaRPr lang="en-US" sz="1600" b="1" dirty="0" smtClean="0">
              <a:latin typeface="Arial" pitchFamily="-65" charset="0"/>
              <a:ea typeface="Arial" pitchFamily="-65" charset="0"/>
              <a:cs typeface="Arial" pitchFamily="-65" charset="0"/>
            </a:endParaRPr>
          </a:p>
          <a:p>
            <a:pPr>
              <a:lnSpc>
                <a:spcPct val="90000"/>
              </a:lnSpc>
              <a:spcAft>
                <a:spcPts val="600"/>
              </a:spcAft>
            </a:pPr>
            <a:r>
              <a:rPr lang="en-US" sz="1600" dirty="0" smtClean="0">
                <a:latin typeface="Arial" pitchFamily="-65" charset="0"/>
                <a:ea typeface="Arial" pitchFamily="-65" charset="0"/>
                <a:cs typeface="Arial" pitchFamily="-65" charset="0"/>
              </a:rPr>
              <a:t>People pursuing the wrong purposes or cross-purposes </a:t>
            </a:r>
          </a:p>
          <a:p>
            <a:pPr>
              <a:lnSpc>
                <a:spcPct val="90000"/>
              </a:lnSpc>
              <a:spcAft>
                <a:spcPts val="600"/>
              </a:spcAft>
            </a:pPr>
            <a:r>
              <a:rPr lang="en-US" sz="1600" dirty="0" smtClean="0">
                <a:latin typeface="Arial" pitchFamily="-65" charset="0"/>
                <a:ea typeface="Arial" pitchFamily="-65" charset="0"/>
                <a:cs typeface="Arial" pitchFamily="-65" charset="0"/>
              </a:rPr>
              <a:t>Task results don</a:t>
            </a:r>
            <a:r>
              <a:rPr lang="en-US" sz="1600" dirty="0" smtClean="0">
                <a:ea typeface="Arial" pitchFamily="-65" charset="0"/>
                <a:cs typeface="Arial" pitchFamily="-65" charset="0"/>
              </a:rPr>
              <a:t>’</a:t>
            </a:r>
            <a:r>
              <a:rPr lang="en-US" sz="1600" dirty="0" smtClean="0">
                <a:latin typeface="Arial" pitchFamily="-65" charset="0"/>
                <a:ea typeface="Arial" pitchFamily="-65" charset="0"/>
                <a:cs typeface="Arial" pitchFamily="-65" charset="0"/>
              </a:rPr>
              <a:t>t deliver the value expected and needed</a:t>
            </a:r>
          </a:p>
          <a:p>
            <a:pPr>
              <a:lnSpc>
                <a:spcPct val="90000"/>
              </a:lnSpc>
              <a:spcAft>
                <a:spcPts val="600"/>
              </a:spcAft>
            </a:pPr>
            <a:r>
              <a:rPr lang="en-US" sz="1600" dirty="0" smtClean="0">
                <a:latin typeface="Arial" pitchFamily="-65" charset="0"/>
                <a:ea typeface="Arial" pitchFamily="-65" charset="0"/>
                <a:cs typeface="Arial" pitchFamily="-65" charset="0"/>
              </a:rPr>
              <a:t>Meetings that are unfocused, wasteful and unproductive </a:t>
            </a:r>
          </a:p>
          <a:p>
            <a:pPr>
              <a:lnSpc>
                <a:spcPct val="90000"/>
              </a:lnSpc>
              <a:spcAft>
                <a:spcPts val="600"/>
              </a:spcAft>
            </a:pPr>
            <a:r>
              <a:rPr lang="en-US" sz="1600" dirty="0" smtClean="0">
                <a:latin typeface="Arial" pitchFamily="-65" charset="0"/>
                <a:ea typeface="Arial" pitchFamily="-65" charset="0"/>
                <a:cs typeface="Arial" pitchFamily="-65" charset="0"/>
              </a:rPr>
              <a:t>People that are unable to reach mutual understanding</a:t>
            </a:r>
          </a:p>
          <a:p>
            <a:pPr>
              <a:lnSpc>
                <a:spcPct val="90000"/>
              </a:lnSpc>
              <a:spcAft>
                <a:spcPts val="600"/>
              </a:spcAft>
            </a:pPr>
            <a:r>
              <a:rPr lang="en-US" sz="1600" dirty="0" smtClean="0">
                <a:latin typeface="Arial" pitchFamily="-65" charset="0"/>
                <a:ea typeface="Arial" pitchFamily="-65" charset="0"/>
                <a:cs typeface="Arial" pitchFamily="-65" charset="0"/>
              </a:rPr>
              <a:t>Confusion, conflict over who is supposed to do what to whom</a:t>
            </a:r>
          </a:p>
          <a:p>
            <a:pPr>
              <a:lnSpc>
                <a:spcPct val="90000"/>
              </a:lnSpc>
              <a:spcAft>
                <a:spcPts val="600"/>
              </a:spcAft>
            </a:pPr>
            <a:r>
              <a:rPr lang="en-US" sz="1600" dirty="0" smtClean="0">
                <a:latin typeface="Arial" pitchFamily="-65" charset="0"/>
                <a:ea typeface="Arial" pitchFamily="-65" charset="0"/>
                <a:cs typeface="Arial" pitchFamily="-65" charset="0"/>
              </a:rPr>
              <a:t>Things fall through the cracks, and/or duplication of effort</a:t>
            </a:r>
          </a:p>
          <a:p>
            <a:pPr>
              <a:lnSpc>
                <a:spcPct val="90000"/>
              </a:lnSpc>
              <a:spcAft>
                <a:spcPts val="600"/>
              </a:spcAft>
            </a:pPr>
            <a:r>
              <a:rPr lang="en-US" sz="1600" dirty="0" smtClean="0">
                <a:latin typeface="Arial" pitchFamily="-65" charset="0"/>
                <a:ea typeface="Arial" pitchFamily="-65" charset="0"/>
                <a:cs typeface="Arial" pitchFamily="-65" charset="0"/>
              </a:rPr>
              <a:t>Conflict avoided, managed covertly through politics</a:t>
            </a:r>
          </a:p>
          <a:p>
            <a:pPr>
              <a:lnSpc>
                <a:spcPct val="90000"/>
              </a:lnSpc>
              <a:spcAft>
                <a:spcPts val="600"/>
              </a:spcAft>
            </a:pPr>
            <a:r>
              <a:rPr lang="en-US" sz="1600" dirty="0" smtClean="0">
                <a:latin typeface="Arial" pitchFamily="-65" charset="0"/>
                <a:ea typeface="Arial" pitchFamily="-65" charset="0"/>
                <a:cs typeface="Arial" pitchFamily="-65" charset="0"/>
              </a:rPr>
              <a:t>Interminable, irreconcilable arguments</a:t>
            </a:r>
          </a:p>
          <a:p>
            <a:pPr>
              <a:lnSpc>
                <a:spcPct val="90000"/>
              </a:lnSpc>
              <a:spcAft>
                <a:spcPts val="600"/>
              </a:spcAft>
            </a:pPr>
            <a:r>
              <a:rPr lang="en-US" sz="1600" dirty="0" smtClean="0">
                <a:latin typeface="Arial" pitchFamily="-65" charset="0"/>
                <a:ea typeface="Arial" pitchFamily="-65" charset="0"/>
                <a:cs typeface="Arial" pitchFamily="-65" charset="0"/>
              </a:rPr>
              <a:t>People are defensive when challenged or criticized</a:t>
            </a:r>
          </a:p>
          <a:p>
            <a:pPr>
              <a:lnSpc>
                <a:spcPct val="90000"/>
              </a:lnSpc>
              <a:spcAft>
                <a:spcPts val="600"/>
              </a:spcAft>
            </a:pPr>
            <a:r>
              <a:rPr lang="en-US" sz="1600" dirty="0" smtClean="0">
                <a:latin typeface="Arial" pitchFamily="-65" charset="0"/>
                <a:ea typeface="Arial" pitchFamily="-65" charset="0"/>
                <a:cs typeface="Arial" pitchFamily="-65" charset="0"/>
              </a:rPr>
              <a:t>Problems reoccur </a:t>
            </a:r>
            <a:r>
              <a:rPr lang="en-US" sz="1600" dirty="0" smtClean="0">
                <a:ea typeface="Arial" pitchFamily="-65" charset="0"/>
                <a:cs typeface="Arial" pitchFamily="-65" charset="0"/>
              </a:rPr>
              <a:t>–</a:t>
            </a:r>
            <a:r>
              <a:rPr lang="en-US" sz="1600" dirty="0" smtClean="0">
                <a:latin typeface="Arial" pitchFamily="-65" charset="0"/>
                <a:ea typeface="Arial" pitchFamily="-65" charset="0"/>
                <a:cs typeface="Arial" pitchFamily="-65" charset="0"/>
              </a:rPr>
              <a:t> symptoms, not root causes addressed</a:t>
            </a:r>
          </a:p>
          <a:p>
            <a:pPr>
              <a:lnSpc>
                <a:spcPct val="90000"/>
              </a:lnSpc>
              <a:spcAft>
                <a:spcPts val="600"/>
              </a:spcAft>
            </a:pPr>
            <a:r>
              <a:rPr lang="en-US" sz="1600" dirty="0" smtClean="0">
                <a:latin typeface="Arial" pitchFamily="-65" charset="0"/>
                <a:ea typeface="Arial" pitchFamily="-65" charset="0"/>
                <a:cs typeface="Arial" pitchFamily="-65" charset="0"/>
              </a:rPr>
              <a:t>Firefighting or ongoing crisis management</a:t>
            </a:r>
          </a:p>
          <a:p>
            <a:pPr>
              <a:lnSpc>
                <a:spcPct val="90000"/>
              </a:lnSpc>
              <a:spcAft>
                <a:spcPts val="600"/>
              </a:spcAft>
            </a:pPr>
            <a:r>
              <a:rPr lang="en-US" sz="1600" dirty="0" smtClean="0">
                <a:latin typeface="Arial" pitchFamily="-65" charset="0"/>
                <a:ea typeface="Arial" pitchFamily="-65" charset="0"/>
                <a:cs typeface="Arial" pitchFamily="-65" charset="0"/>
              </a:rPr>
              <a:t>People talk about issues or desired futures without committing to action to improve things</a:t>
            </a:r>
          </a:p>
          <a:p>
            <a:pPr>
              <a:lnSpc>
                <a:spcPct val="90000"/>
              </a:lnSpc>
              <a:spcAft>
                <a:spcPts val="600"/>
              </a:spcAft>
            </a:pPr>
            <a:r>
              <a:rPr lang="en-US" sz="1600" dirty="0" smtClean="0">
                <a:latin typeface="Arial" pitchFamily="-65" charset="0"/>
                <a:ea typeface="Arial" pitchFamily="-65" charset="0"/>
                <a:cs typeface="Arial" pitchFamily="-65" charset="0"/>
              </a:rPr>
              <a:t>Resistance to change</a:t>
            </a:r>
            <a:endParaRPr lang="en-US" sz="16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a:bodyPr>
          <a:lstStyle/>
          <a:p>
            <a:r>
              <a:rPr lang="en-US" dirty="0" smtClean="0">
                <a:latin typeface="Univers" charset="0"/>
                <a:ea typeface="ＭＳ Ｐゴシック" pitchFamily="-65" charset="-128"/>
                <a:cs typeface="ＭＳ Ｐゴシック" pitchFamily="-65" charset="-128"/>
              </a:rPr>
              <a:t>Some Root Causes – Habitual Thinking Patterns </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eaLnBrk="1" hangingPunct="1">
              <a:lnSpc>
                <a:spcPct val="90000"/>
              </a:lnSpc>
            </a:pPr>
            <a:r>
              <a:rPr lang="en-US" sz="1800" dirty="0" smtClean="0">
                <a:latin typeface="Arial" pitchFamily="-65" charset="0"/>
                <a:ea typeface="Arial" pitchFamily="-65" charset="0"/>
                <a:cs typeface="Arial" pitchFamily="-65" charset="0"/>
              </a:rPr>
              <a:t>Human beings are creatures of habit </a:t>
            </a:r>
          </a:p>
          <a:p>
            <a:pPr eaLnBrk="1" hangingPunct="1">
              <a:lnSpc>
                <a:spcPct val="90000"/>
              </a:lnSpc>
              <a:buFontTx/>
              <a:buNone/>
            </a:pPr>
            <a:r>
              <a:rPr lang="en-US" sz="1800" dirty="0" smtClean="0">
                <a:ea typeface="Arial" pitchFamily="-65" charset="0"/>
                <a:cs typeface="Arial" pitchFamily="-65" charset="0"/>
              </a:rPr>
              <a:t> </a:t>
            </a:r>
            <a:endParaRPr lang="en-US" sz="1800" dirty="0" smtClean="0">
              <a:latin typeface="Arial" pitchFamily="-65" charset="0"/>
              <a:ea typeface="Arial" pitchFamily="-65" charset="0"/>
              <a:cs typeface="Arial" pitchFamily="-65" charset="0"/>
            </a:endParaRPr>
          </a:p>
          <a:p>
            <a:pPr eaLnBrk="1" hangingPunct="1">
              <a:lnSpc>
                <a:spcPct val="90000"/>
              </a:lnSpc>
            </a:pPr>
            <a:r>
              <a:rPr lang="en-US" sz="1800" dirty="0" smtClean="0">
                <a:latin typeface="Arial" pitchFamily="-65" charset="0"/>
                <a:ea typeface="Arial" pitchFamily="-65" charset="0"/>
                <a:cs typeface="Arial" pitchFamily="-65" charset="0"/>
              </a:rPr>
              <a:t>Habits can be useful, saving time and energy </a:t>
            </a:r>
          </a:p>
          <a:p>
            <a:pPr eaLnBrk="1" hangingPunct="1">
              <a:lnSpc>
                <a:spcPct val="90000"/>
              </a:lnSpc>
            </a:pPr>
            <a:endParaRPr lang="en-US" sz="1800" dirty="0" smtClean="0">
              <a:latin typeface="Arial" pitchFamily="-65" charset="0"/>
              <a:ea typeface="Arial" pitchFamily="-65" charset="0"/>
              <a:cs typeface="Arial" pitchFamily="-65" charset="0"/>
            </a:endParaRPr>
          </a:p>
          <a:p>
            <a:pPr eaLnBrk="1" hangingPunct="1">
              <a:lnSpc>
                <a:spcPct val="90000"/>
              </a:lnSpc>
            </a:pPr>
            <a:r>
              <a:rPr lang="en-US" sz="1800" dirty="0" smtClean="0">
                <a:latin typeface="Arial" pitchFamily="-65" charset="0"/>
                <a:ea typeface="Arial" pitchFamily="-65" charset="0"/>
                <a:cs typeface="Arial" pitchFamily="-65" charset="0"/>
              </a:rPr>
              <a:t>Habits can be dysfunctional, especially when we are unaware of them, or their consequences, or when our environment changes</a:t>
            </a:r>
          </a:p>
          <a:p>
            <a:pPr eaLnBrk="1" hangingPunct="1">
              <a:lnSpc>
                <a:spcPct val="90000"/>
              </a:lnSpc>
              <a:buFontTx/>
              <a:buNone/>
            </a:pPr>
            <a:r>
              <a:rPr lang="en-US" sz="1800" dirty="0" smtClean="0">
                <a:ea typeface="Arial" pitchFamily="-65" charset="0"/>
                <a:cs typeface="Arial" pitchFamily="-65" charset="0"/>
              </a:rPr>
              <a:t> </a:t>
            </a:r>
            <a:endParaRPr lang="en-US" sz="1800" dirty="0" smtClean="0">
              <a:latin typeface="Arial" pitchFamily="-65" charset="0"/>
              <a:ea typeface="Arial" pitchFamily="-65" charset="0"/>
              <a:cs typeface="Arial" pitchFamily="-65" charset="0"/>
            </a:endParaRPr>
          </a:p>
          <a:p>
            <a:pPr eaLnBrk="1" hangingPunct="1">
              <a:lnSpc>
                <a:spcPct val="90000"/>
              </a:lnSpc>
            </a:pPr>
            <a:r>
              <a:rPr lang="en-US" sz="1800" dirty="0" smtClean="0">
                <a:latin typeface="Arial" pitchFamily="-65" charset="0"/>
                <a:ea typeface="Arial" pitchFamily="-65" charset="0"/>
                <a:cs typeface="Arial" pitchFamily="-65" charset="0"/>
              </a:rPr>
              <a:t>Bad habits can be hard to change -- like eating, smoking, drinking, taking drugs</a:t>
            </a:r>
            <a:r>
              <a:rPr lang="en-US" sz="1800" dirty="0" smtClean="0">
                <a:ea typeface="Arial" pitchFamily="-65" charset="0"/>
                <a:cs typeface="Arial" pitchFamily="-65" charset="0"/>
              </a:rPr>
              <a:t>…</a:t>
            </a:r>
            <a:r>
              <a:rPr lang="en-US" sz="1800" dirty="0" smtClean="0">
                <a:latin typeface="Arial" pitchFamily="-65" charset="0"/>
                <a:ea typeface="Arial" pitchFamily="-65" charset="0"/>
                <a:cs typeface="Arial" pitchFamily="-65" charset="0"/>
              </a:rPr>
              <a:t> and using credit cards, consuming energy, polluting the environment and providing goods/services the market no longer wants</a:t>
            </a:r>
          </a:p>
          <a:p>
            <a:pPr eaLnBrk="1" hangingPunct="1">
              <a:lnSpc>
                <a:spcPct val="90000"/>
              </a:lnSpc>
              <a:buFontTx/>
              <a:buNone/>
            </a:pPr>
            <a:endParaRPr lang="en-US" sz="1800" dirty="0" smtClean="0">
              <a:latin typeface="Arial" pitchFamily="-65" charset="0"/>
              <a:ea typeface="Arial" pitchFamily="-65" charset="0"/>
              <a:cs typeface="Arial" pitchFamily="-65" charset="0"/>
            </a:endParaRPr>
          </a:p>
          <a:p>
            <a:pPr eaLnBrk="1" hangingPunct="1">
              <a:lnSpc>
                <a:spcPct val="90000"/>
              </a:lnSpc>
            </a:pPr>
            <a:r>
              <a:rPr lang="en-US" sz="1800" dirty="0" smtClean="0">
                <a:latin typeface="Arial" pitchFamily="-65" charset="0"/>
                <a:ea typeface="Arial" pitchFamily="-65" charset="0"/>
                <a:cs typeface="Arial" pitchFamily="-65" charset="0"/>
              </a:rPr>
              <a:t>Thinking may be the most ingrained, unexamined habit that we have. </a:t>
            </a:r>
            <a:endParaRPr lang="en-US" sz="1800" dirty="0">
              <a:ea typeface="Times New Roman" pitchFamily="-65"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fontScale="90000"/>
          </a:bodyPr>
          <a:lstStyle/>
          <a:p>
            <a:r>
              <a:rPr lang="en-US" dirty="0" smtClean="0">
                <a:latin typeface="Univers" charset="0"/>
                <a:ea typeface="ＭＳ Ｐゴシック" pitchFamily="-65" charset="-128"/>
                <a:cs typeface="ＭＳ Ｐゴシック" pitchFamily="-65" charset="-128"/>
              </a:rPr>
              <a:t>Some Root Causes – Habitual Thinking Patterns (cont.)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eaLnBrk="1" hangingPunct="1"/>
            <a:r>
              <a:rPr lang="en-US" sz="1800" dirty="0" smtClean="0">
                <a:latin typeface="Arial" pitchFamily="-65" charset="0"/>
                <a:ea typeface="Arial" pitchFamily="-65" charset="0"/>
                <a:cs typeface="Arial" pitchFamily="-65" charset="0"/>
              </a:rPr>
              <a:t>Thinking is often like digestion or blood circulation --  outside people’s awareness and control, and often does not serve them well.</a:t>
            </a:r>
            <a:r>
              <a:rPr lang="en-US" sz="1800" dirty="0" smtClean="0">
                <a:ea typeface="Arial" pitchFamily="-65" charset="0"/>
                <a:cs typeface="Arial" pitchFamily="-65" charset="0"/>
              </a:rPr>
              <a:t> </a:t>
            </a:r>
            <a:endParaRPr lang="en-US" sz="1800" dirty="0" smtClean="0">
              <a:latin typeface="Arial" pitchFamily="-65" charset="0"/>
              <a:ea typeface="Arial" pitchFamily="-65" charset="0"/>
              <a:cs typeface="Arial" pitchFamily="-65" charset="0"/>
            </a:endParaRPr>
          </a:p>
          <a:p>
            <a:pPr eaLnBrk="1" hangingPunct="1">
              <a:buFontTx/>
              <a:buNone/>
            </a:pPr>
            <a:endParaRPr lang="en-US" sz="1800" dirty="0" smtClean="0">
              <a:latin typeface="Arial" pitchFamily="-65" charset="0"/>
              <a:ea typeface="Arial" pitchFamily="-65" charset="0"/>
              <a:cs typeface="Arial" pitchFamily="-65" charset="0"/>
            </a:endParaRPr>
          </a:p>
          <a:p>
            <a:pPr eaLnBrk="1" hangingPunct="1"/>
            <a:r>
              <a:rPr lang="en-US" sz="1800" dirty="0" smtClean="0">
                <a:latin typeface="Arial" pitchFamily="-65" charset="0"/>
                <a:ea typeface="Arial" pitchFamily="-65" charset="0"/>
                <a:cs typeface="Arial" pitchFamily="-65" charset="0"/>
              </a:rPr>
              <a:t>For example, studies in organizations show widespread evidence of:</a:t>
            </a:r>
            <a:r>
              <a:rPr lang="en-US" sz="1800" dirty="0" smtClean="0">
                <a:ea typeface="Arial" pitchFamily="-65" charset="0"/>
                <a:cs typeface="Arial" pitchFamily="-65" charset="0"/>
              </a:rPr>
              <a:t> </a:t>
            </a:r>
            <a:endParaRPr lang="en-US" sz="1800" b="1" dirty="0" smtClean="0">
              <a:ea typeface="Times New Roman" pitchFamily="-65" charset="0"/>
            </a:endParaRPr>
          </a:p>
          <a:p>
            <a:pPr lvl="1" eaLnBrk="1" hangingPunct="1"/>
            <a:r>
              <a:rPr lang="en-US" sz="1800" dirty="0" smtClean="0">
                <a:latin typeface="Arial" pitchFamily="-65" charset="0"/>
                <a:ea typeface="Arial" pitchFamily="-65" charset="0"/>
                <a:cs typeface="Arial" pitchFamily="-65" charset="0"/>
              </a:rPr>
              <a:t>Shallow thinking: Ready, Fire, Aim</a:t>
            </a:r>
            <a:endParaRPr lang="en-US" sz="1800" b="1" dirty="0" smtClean="0">
              <a:ea typeface="Times New Roman" pitchFamily="-65" charset="0"/>
            </a:endParaRPr>
          </a:p>
          <a:p>
            <a:pPr lvl="1" eaLnBrk="1" hangingPunct="1"/>
            <a:r>
              <a:rPr lang="en-US" sz="1800" dirty="0" smtClean="0">
                <a:latin typeface="Arial" pitchFamily="-65" charset="0"/>
                <a:ea typeface="Arial" pitchFamily="-65" charset="0"/>
                <a:cs typeface="Arial" pitchFamily="-65" charset="0"/>
              </a:rPr>
              <a:t>Critical factors left out of decision-making processes; extraneous ones included</a:t>
            </a:r>
            <a:endParaRPr lang="en-US" sz="1800" b="1" dirty="0" smtClean="0">
              <a:ea typeface="Times New Roman" pitchFamily="-65" charset="0"/>
            </a:endParaRPr>
          </a:p>
          <a:p>
            <a:pPr lvl="1" eaLnBrk="1" hangingPunct="1"/>
            <a:r>
              <a:rPr lang="en-US" sz="1800" dirty="0" smtClean="0">
                <a:latin typeface="Arial" pitchFamily="-65" charset="0"/>
                <a:ea typeface="Arial" pitchFamily="-65" charset="0"/>
                <a:cs typeface="Arial" pitchFamily="-65" charset="0"/>
              </a:rPr>
              <a:t>Logic used to justify snap decisions</a:t>
            </a:r>
          </a:p>
          <a:p>
            <a:pPr lvl="1" eaLnBrk="1" hangingPunct="1"/>
            <a:r>
              <a:rPr lang="en-US" sz="1800" dirty="0" smtClean="0">
                <a:latin typeface="Arial" pitchFamily="-65" charset="0"/>
                <a:ea typeface="Arial" pitchFamily="-65" charset="0"/>
                <a:cs typeface="Arial" pitchFamily="-65" charset="0"/>
              </a:rPr>
              <a:t>Thinking bounded by assumptions that are untested and</a:t>
            </a:r>
            <a:r>
              <a:rPr lang="en-US" sz="1800" b="1" dirty="0" smtClean="0">
                <a:latin typeface="Arial" pitchFamily="-65" charset="0"/>
                <a:ea typeface="Arial" pitchFamily="-65" charset="0"/>
                <a:cs typeface="Arial" pitchFamily="-65" charset="0"/>
              </a:rPr>
              <a:t> </a:t>
            </a:r>
            <a:r>
              <a:rPr lang="en-US" sz="1800" dirty="0" smtClean="0">
                <a:latin typeface="Arial" pitchFamily="-65" charset="0"/>
                <a:ea typeface="Arial" pitchFamily="-65" charset="0"/>
                <a:cs typeface="Arial" pitchFamily="-65" charset="0"/>
              </a:rPr>
              <a:t>untrue</a:t>
            </a:r>
          </a:p>
          <a:p>
            <a:pPr lvl="1" eaLnBrk="1" hangingPunct="1"/>
            <a:r>
              <a:rPr lang="en-US" sz="1800" dirty="0" smtClean="0">
                <a:latin typeface="Arial" pitchFamily="-65" charset="0"/>
                <a:ea typeface="Arial" pitchFamily="-65" charset="0"/>
                <a:cs typeface="Arial" pitchFamily="-65" charset="0"/>
              </a:rPr>
              <a:t>People stuck in the present</a:t>
            </a: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54163" y="1295400"/>
            <a:ext cx="7391400" cy="5181600"/>
          </a:xfrm>
          <a:prstGeom prst="rect">
            <a:avLst/>
          </a:prstGeom>
          <a:gradFill rotWithShape="1">
            <a:gsLst>
              <a:gs pos="0">
                <a:schemeClr val="bg1"/>
              </a:gs>
              <a:gs pos="100000">
                <a:srgbClr val="CCFFFF"/>
              </a:gs>
            </a:gsLst>
            <a:lin ang="0" scaled="1"/>
          </a:gradFill>
          <a:ln w="9525">
            <a:noFill/>
            <a:miter lim="800000"/>
            <a:headEnd/>
            <a:tailEnd/>
          </a:ln>
        </p:spPr>
        <p:txBody>
          <a:bodyPr wrap="none" anchor="ctr">
            <a:prstTxWarp prst="textNoShape">
              <a:avLst/>
            </a:prstTxWarp>
          </a:bodyPr>
          <a:lstStyle/>
          <a:p>
            <a:pPr algn="ctr"/>
            <a:endParaRPr lang="en-US"/>
          </a:p>
        </p:txBody>
      </p:sp>
      <p:sp>
        <p:nvSpPr>
          <p:cNvPr id="20483" name="Rectangle 2"/>
          <p:cNvSpPr>
            <a:spLocks noGrp="1" noChangeArrowheads="1"/>
          </p:cNvSpPr>
          <p:nvPr>
            <p:ph type="title"/>
          </p:nvPr>
        </p:nvSpPr>
        <p:spPr/>
        <p:txBody>
          <a:bodyPr>
            <a:normAutofit fontScale="90000"/>
          </a:bodyPr>
          <a:lstStyle/>
          <a:p>
            <a:r>
              <a:rPr lang="en-US" dirty="0" smtClean="0">
                <a:latin typeface="Univers" charset="0"/>
                <a:ea typeface="ＭＳ Ｐゴシック" pitchFamily="-65" charset="-128"/>
                <a:cs typeface="ＭＳ Ｐゴシック" pitchFamily="-65" charset="-128"/>
              </a:rPr>
              <a:t>Some Root Causes – Habitual Thinking Patterns (cont.)</a:t>
            </a:r>
            <a:endParaRPr lang="en-US" dirty="0">
              <a:latin typeface="Univers" charset="0"/>
              <a:ea typeface="ＭＳ Ｐゴシック" pitchFamily="-65" charset="-128"/>
              <a:cs typeface="ＭＳ Ｐゴシック" pitchFamily="-65" charset="-128"/>
            </a:endParaRPr>
          </a:p>
        </p:txBody>
      </p:sp>
      <p:sp>
        <p:nvSpPr>
          <p:cNvPr id="13317" name="Rectangle 3"/>
          <p:cNvSpPr>
            <a:spLocks noGrp="1" noChangeArrowheads="1"/>
          </p:cNvSpPr>
          <p:nvPr>
            <p:ph type="body" sz="half" idx="1"/>
          </p:nvPr>
        </p:nvSpPr>
        <p:spPr>
          <a:xfrm>
            <a:off x="1955801" y="1117600"/>
            <a:ext cx="6999288" cy="5283200"/>
          </a:xfrm>
        </p:spPr>
        <p:txBody>
          <a:bodyPr/>
          <a:lstStyle/>
          <a:p>
            <a:pPr marL="0" indent="0">
              <a:buFontTx/>
              <a:buNone/>
            </a:pPr>
            <a:endParaRPr lang="en-US" sz="1600" b="1" dirty="0" smtClean="0">
              <a:latin typeface="Arial" pitchFamily="-65" charset="0"/>
              <a:ea typeface="Arial" pitchFamily="-65" charset="0"/>
              <a:cs typeface="Arial" pitchFamily="-65" charset="0"/>
            </a:endParaRPr>
          </a:p>
          <a:p>
            <a:pPr eaLnBrk="1" hangingPunct="1">
              <a:lnSpc>
                <a:spcPct val="90000"/>
              </a:lnSpc>
              <a:spcAft>
                <a:spcPts val="600"/>
              </a:spcAft>
            </a:pPr>
            <a:r>
              <a:rPr lang="en-US" sz="1800" dirty="0" smtClean="0">
                <a:latin typeface="Arial" pitchFamily="-65" charset="0"/>
                <a:ea typeface="Arial" pitchFamily="-65" charset="0"/>
                <a:cs typeface="Arial" pitchFamily="-65" charset="0"/>
              </a:rPr>
              <a:t>Studies in organizations show widespread evidence of:</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People can</a:t>
            </a:r>
            <a:r>
              <a:rPr lang="en-US" sz="1800" dirty="0" smtClean="0">
                <a:ea typeface="Arial" pitchFamily="-65" charset="0"/>
                <a:cs typeface="Arial" pitchFamily="-65" charset="0"/>
              </a:rPr>
              <a:t>’</a:t>
            </a:r>
            <a:r>
              <a:rPr lang="en-US" sz="1800" dirty="0" smtClean="0">
                <a:latin typeface="Arial" pitchFamily="-65" charset="0"/>
                <a:ea typeface="Arial" pitchFamily="-65" charset="0"/>
                <a:cs typeface="Arial" pitchFamily="-65" charset="0"/>
              </a:rPr>
              <a:t>t envision ways to meet higher standards</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Closed minds </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Automatic thinking no longer appropriate to situation</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Inability to create mutual understanding</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Inability to reconcile different points of view</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Negative emotionality</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Self-interest vs. the needs of the business</a:t>
            </a:r>
          </a:p>
          <a:p>
            <a:pPr lvl="1" eaLnBrk="1" hangingPunct="1">
              <a:lnSpc>
                <a:spcPct val="90000"/>
              </a:lnSpc>
              <a:spcAft>
                <a:spcPts val="600"/>
              </a:spcAft>
            </a:pPr>
            <a:r>
              <a:rPr lang="en-US" sz="1800" dirty="0" smtClean="0">
                <a:latin typeface="Arial" pitchFamily="-65" charset="0"/>
                <a:ea typeface="Arial" pitchFamily="-65" charset="0"/>
                <a:cs typeface="Arial" pitchFamily="-65" charset="0"/>
              </a:rPr>
              <a:t>Thinking dominated by highest-ranking, strong personalities.</a:t>
            </a:r>
          </a:p>
          <a:p>
            <a:pPr lvl="1" eaLnBrk="1" hangingPunct="1">
              <a:lnSpc>
                <a:spcPct val="90000"/>
              </a:lnSpc>
              <a:buFontTx/>
              <a:buNone/>
            </a:pPr>
            <a:endParaRPr lang="en-US" sz="1800" dirty="0" smtClean="0">
              <a:latin typeface="Arial" pitchFamily="-65" charset="0"/>
              <a:ea typeface="Arial" pitchFamily="-65" charset="0"/>
              <a:cs typeface="Arial" pitchFamily="-65" charset="0"/>
            </a:endParaRPr>
          </a:p>
          <a:p>
            <a:pPr eaLnBrk="1" hangingPunct="1">
              <a:lnSpc>
                <a:spcPct val="90000"/>
              </a:lnSpc>
            </a:pPr>
            <a:r>
              <a:rPr lang="en-US" sz="1800" dirty="0" smtClean="0">
                <a:latin typeface="Arial" pitchFamily="-65" charset="0"/>
                <a:ea typeface="Arial" pitchFamily="-65" charset="0"/>
                <a:cs typeface="Arial" pitchFamily="-65" charset="0"/>
              </a:rPr>
              <a:t>These kinds of thinking deficiencies are the underlying causes of the common organization problems on the previous slide (conflict, recurring problems, crisis management, etc.).</a:t>
            </a:r>
            <a:r>
              <a:rPr lang="en-US" sz="1800" dirty="0" smtClean="0">
                <a:ea typeface="Times New Roman" pitchFamily="-65" charset="0"/>
              </a:rPr>
              <a:t> </a:t>
            </a:r>
          </a:p>
          <a:p>
            <a:pPr>
              <a:lnSpc>
                <a:spcPct val="90000"/>
              </a:lnSpc>
              <a:spcAft>
                <a:spcPts val="600"/>
              </a:spcAft>
            </a:pPr>
            <a:endParaRPr lang="en-US" sz="1800" dirty="0">
              <a:latin typeface="Arial" pitchFamily="-65" charset="0"/>
              <a:ea typeface="Arial" pitchFamily="-65" charset="0"/>
              <a:cs typeface="Arial" pitchFamily="-65"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PROJECT_OPEN" val="1"/>
  <p:tag name="ART_ENCODE_TYPE" val="0"/>
  <p:tag name="ART_ENCODE_INDEX" val="1"/>
  <p:tag name="ARTICULATE_PRESENTER_VERSION" val="6"/>
  <p:tag name="PUBLISH_TITLE" val="21C Learning Systems"/>
  <p:tag name="ARTICULATE_PUBLISH_PATH" val="X:\Q2\Marketing\Presentations\Webinars"/>
  <p:tag name="ARTICULATE_LOGO" val="Q2-138.gif"/>
  <p:tag name="ARTICULATE_PRESENTER" val="(None selected)"/>
  <p:tag name="ARTICULATE_PRESENTER_GUID" val="9869030842"/>
  <p:tag name="ARTICULATE_LMS" val="0"/>
  <p:tag name="ARTICULATE_TEMPLATE" val="Q2-Multi-level"/>
  <p:tag name="ARTICULATE_TEMPLATE_GUID" val="fe7460be-bfd0-4384-ba88-ea712325bb23"/>
  <p:tag name="LMS_PUBLISH" val="No"/>
  <p:tag name="PRESENTER_PREVIEW_MODE" val="0"/>
  <p:tag name="PRESENTER_PREVIEW_START" val="1"/>
  <p:tag name="PLAYERLOGOHEIGHT" val="42"/>
  <p:tag name="PLAYERLOGOWIDTH" val="138"/>
  <p:tag name="LAUNCHINNEWWINDOW" val="0"/>
  <p:tag name="LASTPUBLISHED" val="X:\Q2\Marketing\Presentations\Webinars\21C Learning Systems\player.html"/>
</p:tagLst>
</file>

<file path=ppt/theme/theme1.xml><?xml version="1.0" encoding="utf-8"?>
<a:theme xmlns:a="http://schemas.openxmlformats.org/drawingml/2006/main" name="2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86683</TotalTime>
  <Words>3954</Words>
  <Application>Microsoft Office PowerPoint</Application>
  <PresentationFormat>On-screen Show (4:3)</PresentationFormat>
  <Paragraphs>647</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ＭＳ Ｐゴシック</vt:lpstr>
      <vt:lpstr>Arial</vt:lpstr>
      <vt:lpstr>Courier New</vt:lpstr>
      <vt:lpstr>Courier Std</vt:lpstr>
      <vt:lpstr>Times New Roman</vt:lpstr>
      <vt:lpstr>Univers</vt:lpstr>
      <vt:lpstr>2_default</vt:lpstr>
      <vt:lpstr>PowerPoint Presentation</vt:lpstr>
      <vt:lpstr>Today’s Proposed Agenda</vt:lpstr>
      <vt:lpstr>Why Focus on Developing Thinking Capability?</vt:lpstr>
      <vt:lpstr>Why Focus on Developing Thinking Capability?</vt:lpstr>
      <vt:lpstr>Recurring Tasks &amp; Processes in Organizations</vt:lpstr>
      <vt:lpstr>Some  Universal Organizational Problems</vt:lpstr>
      <vt:lpstr>Some Root Causes – Habitual Thinking Patterns </vt:lpstr>
      <vt:lpstr>Some Root Causes – Habitual Thinking Patterns (cont.)</vt:lpstr>
      <vt:lpstr>Some Root Causes – Habitual Thinking Patterns (cont.)</vt:lpstr>
      <vt:lpstr>Some Other Universal Thinking Flaws</vt:lpstr>
      <vt:lpstr>Why Focus on Developing Thinking Capability?</vt:lpstr>
      <vt:lpstr>Corporate Turnaround – Crown Zellerbach Story</vt:lpstr>
      <vt:lpstr>CZ Research Discovers IST Delivers 10X Results  </vt:lpstr>
      <vt:lpstr>Developing Thinking Capability at  Crown Z </vt:lpstr>
      <vt:lpstr>Developing Quality of Thinking at Crown Zellerbach </vt:lpstr>
      <vt:lpstr>Research on IST Performance Improvement</vt:lpstr>
      <vt:lpstr>IST and Technologies of Transformation Map</vt:lpstr>
      <vt:lpstr>Harvard Business Review – Common Disciplines </vt:lpstr>
      <vt:lpstr>Research on High Performance Organizations                              </vt:lpstr>
      <vt:lpstr>Research on Organizations of the Future</vt:lpstr>
      <vt:lpstr>Application of Intentional Systems Transformation</vt:lpstr>
      <vt:lpstr>IST Enables Organization Evolution</vt:lpstr>
      <vt:lpstr> The Thinking Organization Workshop Series           High-Leverage Tools for High Performance  </vt:lpstr>
      <vt:lpstr>A Model of The Curriculum</vt:lpstr>
      <vt:lpstr>Meta Objectives: Thinking, Interaction, Learning</vt:lpstr>
      <vt:lpstr>The Series – Part I - Teaming</vt:lpstr>
      <vt:lpstr>The Series – Part II – Leadership</vt:lpstr>
      <vt:lpstr>The Series – Part II – Leadership (cont.)</vt:lpstr>
      <vt:lpstr>Potential Add-On – Consulting Skills</vt:lpstr>
      <vt:lpstr>The How – Elements of Significant Learning</vt:lpstr>
      <vt:lpstr>Leadership Development Research</vt:lpstr>
      <vt:lpstr>The How – Criteria for Successful Series</vt:lpstr>
      <vt:lpstr>The How – Targeted Levels of Capability</vt:lpstr>
      <vt:lpstr>The How – Engaging &amp; Developing Thinking </vt:lpstr>
      <vt:lpstr>The How – Challenging Developmental Methods</vt:lpstr>
      <vt:lpstr>The One Year Series is Cyclical </vt:lpstr>
      <vt:lpstr>Sample Thinking Tool -- Process Cycle</vt:lpstr>
      <vt:lpstr>Process Cycle – Intended and Typical Effects</vt:lpstr>
      <vt:lpstr>Top 10 Reasons to Invest in the Series</vt:lpstr>
      <vt:lpstr>Top 10 Reasons to Invest in the Series (cont.)</vt:lpstr>
      <vt:lpstr>Appendix</vt:lpstr>
      <vt:lpstr>Capability Development and Systemic Change</vt:lpstr>
      <vt:lpstr>Organization Change Strategy that Works</vt:lpstr>
      <vt:lpstr>Improving Quality of Thinking in our Internal World</vt:lpstr>
      <vt:lpstr>Scope of Consciousness – DoT Out of Awareness and Control vs. Self-Management of DoT</vt:lpstr>
      <vt:lpstr>Application of DoT: Unifying Effort in Organizations</vt:lpstr>
      <vt:lpstr>Application of DoT: Management by Principle</vt:lpstr>
      <vt:lpstr>Application: Levels of Value /Modes of Behavior</vt:lpstr>
      <vt:lpstr>Application of DoT: Levels of Awareness</vt:lpstr>
      <vt:lpstr>Levels of Awareness Example – Admin Assistant</vt:lpstr>
      <vt:lpstr>Comparing Management Paradigms</vt:lpstr>
      <vt:lpstr>Comparing Management Paradigms</vt:lpstr>
      <vt:lpstr>Comparing Management Paradigms</vt:lpstr>
      <vt:lpstr>Comparing Management Paradigms (continued)</vt:lpstr>
      <vt:lpstr>Comparing Management Paradigms (continued)</vt:lpstr>
      <vt:lpstr>Breaking Out of the Box</vt:lpstr>
      <vt:lpstr>Proposal Options for Engaging</vt:lpstr>
    </vt:vector>
  </TitlesOfParts>
  <Company>Q2Learning,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Bill Bruck</dc:creator>
  <cp:lastModifiedBy>Brian Yost</cp:lastModifiedBy>
  <cp:revision>534</cp:revision>
  <cp:lastPrinted>2013-08-19T00:40:04Z</cp:lastPrinted>
  <dcterms:created xsi:type="dcterms:W3CDTF">2013-08-17T20:07:19Z</dcterms:created>
  <dcterms:modified xsi:type="dcterms:W3CDTF">2017-02-03T00:42:21Z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FAABEB90-2986-469E-9335-FE569B2CD19F</vt:lpwstr>
  </property>
  <property fmtid="{D5CDD505-2E9C-101B-9397-08002B2CF9AE}" pid="3" name="ArticulateUseProject">
    <vt:lpwstr>1</vt:lpwstr>
  </property>
  <property fmtid="{D5CDD505-2E9C-101B-9397-08002B2CF9AE}" pid="4" name="ArticulatePath">
    <vt:lpwstr>Webinar-Beyond-LMS-20091202bb</vt:lpwstr>
  </property>
  <property fmtid="{D5CDD505-2E9C-101B-9397-08002B2CF9AE}" pid="5" name="ArticulateProjectFull">
    <vt:lpwstr>Z:\Documents\Q2\Marketing\Presentations\Webinars\Webinar-Beyond-LMS-20091202bb.ppta</vt:lpwstr>
  </property>
</Properties>
</file>